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72" r:id="rId5"/>
    <p:sldId id="259" r:id="rId6"/>
    <p:sldId id="282" r:id="rId7"/>
    <p:sldId id="265" r:id="rId8"/>
    <p:sldId id="268" r:id="rId9"/>
    <p:sldId id="260" r:id="rId10"/>
    <p:sldId id="261" r:id="rId11"/>
    <p:sldId id="280" r:id="rId12"/>
    <p:sldId id="278" r:id="rId13"/>
    <p:sldId id="273" r:id="rId14"/>
    <p:sldId id="263" r:id="rId15"/>
    <p:sldId id="275" r:id="rId16"/>
    <p:sldId id="281" r:id="rId17"/>
    <p:sldId id="264" r:id="rId18"/>
    <p:sldId id="269" r:id="rId19"/>
    <p:sldId id="266" r:id="rId20"/>
    <p:sldId id="276" r:id="rId21"/>
    <p:sldId id="277" r:id="rId22"/>
    <p:sldId id="267" r:id="rId23"/>
    <p:sldId id="270"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290BA-CE79-9C48-A172-E5E378D787F9}" v="28" dt="2019-11-12T17:59:45.678"/>
    <p1510:client id="{04E4F99C-2A55-9527-C09A-3D4F0EFD019B}" v="573" dt="2019-10-16T20:53:51.927"/>
    <p1510:client id="{114FEB8B-313E-FE6A-7C1D-643FE27AA72D}" v="120" dt="2019-10-29T20:40:42.343"/>
    <p1510:client id="{128AB20A-9EE6-EAE5-F9F3-CDB324BF12A3}" v="675" dt="2019-10-09T00:42:43.047"/>
    <p1510:client id="{2BA19165-9A67-81CB-9C09-38CAADFE9BA0}" v="58" dt="2019-10-29T20:36:02.355"/>
    <p1510:client id="{2BF38967-907B-686E-1200-E631E5FDA1C6}" v="2561" dt="2019-10-16T18:56:17.072"/>
    <p1510:client id="{58886162-3796-773A-567F-8A09647A9908}" v="2284" dt="2019-11-05T22:03:59.450"/>
    <p1510:client id="{5D5182C0-C81C-4F6A-A49B-A529AEEB6F30}" v="11328" dt="2019-10-09T18:53:30.830"/>
    <p1510:client id="{609DF605-D1B3-6348-E576-7DF252D51E9F}" v="1600" dt="2019-10-15T21:36:38.981"/>
    <p1510:client id="{639FEFBA-3042-7312-E0F1-4288070094F8}" v="8" dt="2019-10-29T16:18:22.848"/>
    <p1510:client id="{6D9261F1-E40E-2B8B-7136-3D1032AF83A2}" v="2105" dt="2019-10-22T21:29:44.713"/>
    <p1510:client id="{78F028D4-6BFB-255E-FDFA-5B808E74DDF6}" v="4" dt="2019-10-16T19:59:26.042"/>
    <p1510:client id="{7EF5ACC1-1CAC-46FB-844A-EC210D8315AB}" v="849" dt="2019-10-29T17:52:20.159"/>
    <p1510:client id="{9400325E-88D5-284E-9D08-364B35D3FB78}" v="25" dt="2019-11-09T16:13:10.471"/>
    <p1510:client id="{970C394D-5198-BE8D-995E-7CFA5ADD20B9}" v="1957" dt="2019-11-06T20:20:27.395"/>
    <p1510:client id="{9DD1BF48-C0BF-5B28-EC50-C9A1D0D3851C}" v="1302" dt="2019-10-29T20:19:18.552"/>
    <p1510:client id="{B8D69262-0B62-9B20-E7CC-692AFBBB6131}" v="19" dt="2019-10-29T19:56:18.934"/>
    <p1510:client id="{B92E885A-1C75-4C59-8242-907841B93B26}" v="3274" dt="2019-10-23T20:19:12.684"/>
    <p1510:client id="{C3B55674-FF3F-ED5C-8E86-FEEE395CACBF}" v="910" dt="2019-10-16T20:30:22.722"/>
    <p1510:client id="{CF6FF6AA-BEFB-C83D-181C-1839B598207A}" v="26" dt="2019-11-12T18:02:41.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presProps" Target="presProps.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tableStyles" Target="tableStyle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theme" Target="theme/theme1.xml" Id="rId28" /><Relationship Type="http://schemas.openxmlformats.org/officeDocument/2006/relationships/slide" Target="slides/slide9.xml" Id="rId10" /><Relationship Type="http://schemas.openxmlformats.org/officeDocument/2006/relationships/slide" Target="slides/slide18.xml" Id="rId19" /><Relationship Type="http://schemas.microsoft.com/office/2015/10/relationships/revisionInfo" Target="revisionInfo.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viewProps" Target="viewProps.xml" Id="rId27"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03FE4-78F8-465F-A647-4B38B2B2598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8A68A1F-21F5-44C2-99DF-B321805EDF1C}">
      <dgm:prSet phldrT="[Text]" phldr="0"/>
      <dgm:spPr/>
      <dgm:t>
        <a:bodyPr/>
        <a:lstStyle/>
        <a:p>
          <a:r>
            <a:rPr lang="en-US" b="0" i="0" u="none" strike="noStrike" cap="none" baseline="0" noProof="0">
              <a:solidFill>
                <a:schemeClr val="bg1"/>
              </a:solidFill>
              <a:latin typeface="Corbel"/>
              <a:cs typeface="Calibri Light"/>
            </a:rPr>
            <a:t>2</a:t>
          </a:r>
        </a:p>
      </dgm:t>
    </dgm:pt>
    <dgm:pt modelId="{DC1F6467-3555-40A0-BE1C-0EE197CE66D1}" type="parTrans" cxnId="{DD64B471-2F3F-48C6-834B-53F574759B4A}">
      <dgm:prSet/>
      <dgm:spPr/>
      <dgm:t>
        <a:bodyPr/>
        <a:lstStyle/>
        <a:p>
          <a:endParaRPr lang="en-US"/>
        </a:p>
      </dgm:t>
    </dgm:pt>
    <dgm:pt modelId="{4509D14E-CC2A-4BB1-A09A-51FD92FAE0DA}" type="sibTrans" cxnId="{DD64B471-2F3F-48C6-834B-53F574759B4A}">
      <dgm:prSet/>
      <dgm:spPr/>
      <dgm:t>
        <a:bodyPr/>
        <a:lstStyle/>
        <a:p>
          <a:endParaRPr lang="en-US"/>
        </a:p>
      </dgm:t>
    </dgm:pt>
    <dgm:pt modelId="{4C887626-FDED-4B98-97BA-E5C5DD635E8D}">
      <dgm:prSet phldrT="[Text]" phldr="0"/>
      <dgm:spPr/>
      <dgm:t>
        <a:bodyPr/>
        <a:lstStyle/>
        <a:p>
          <a:r>
            <a:rPr lang="en-US">
              <a:solidFill>
                <a:schemeClr val="bg1"/>
              </a:solidFill>
              <a:latin typeface="Corbel"/>
              <a:cs typeface="Calibri Light" panose="020F0302020204030204"/>
            </a:rPr>
            <a:t>3</a:t>
          </a:r>
        </a:p>
      </dgm:t>
    </dgm:pt>
    <dgm:pt modelId="{85E42596-D2E5-4DB2-AE38-0BC5D78CC077}" type="parTrans" cxnId="{47969A6B-D689-4586-9B51-D6789B24E0F1}">
      <dgm:prSet/>
      <dgm:spPr/>
      <dgm:t>
        <a:bodyPr/>
        <a:lstStyle/>
        <a:p>
          <a:endParaRPr lang="en-US"/>
        </a:p>
      </dgm:t>
    </dgm:pt>
    <dgm:pt modelId="{23238F15-EA28-4765-A2FA-425488E7D6B8}" type="sibTrans" cxnId="{47969A6B-D689-4586-9B51-D6789B24E0F1}">
      <dgm:prSet/>
      <dgm:spPr/>
      <dgm:t>
        <a:bodyPr/>
        <a:lstStyle/>
        <a:p>
          <a:endParaRPr lang="en-US"/>
        </a:p>
      </dgm:t>
    </dgm:pt>
    <dgm:pt modelId="{A88D6756-B382-4A5A-ADA6-E33D3639F264}">
      <dgm:prSet phldrT="[Text]" phldr="0"/>
      <dgm:spPr/>
      <dgm:t>
        <a:bodyPr/>
        <a:lstStyle/>
        <a:p>
          <a:r>
            <a:rPr lang="en-US">
              <a:solidFill>
                <a:schemeClr val="bg1"/>
              </a:solidFill>
              <a:latin typeface="Corbel"/>
              <a:cs typeface="Calibri Light" panose="020F0302020204030204"/>
            </a:rPr>
            <a:t>10</a:t>
          </a:r>
        </a:p>
      </dgm:t>
    </dgm:pt>
    <dgm:pt modelId="{EE2AAC90-EF0E-4FAC-84B9-76CBA1112794}" type="parTrans" cxnId="{47C18118-BAD9-49EE-9027-9E9400396168}">
      <dgm:prSet/>
      <dgm:spPr/>
      <dgm:t>
        <a:bodyPr/>
        <a:lstStyle/>
        <a:p>
          <a:endParaRPr lang="en-US"/>
        </a:p>
      </dgm:t>
    </dgm:pt>
    <dgm:pt modelId="{1DEC5918-6C4E-4A91-8422-17B68606FA00}" type="sibTrans" cxnId="{47C18118-BAD9-49EE-9027-9E9400396168}">
      <dgm:prSet/>
      <dgm:spPr/>
      <dgm:t>
        <a:bodyPr/>
        <a:lstStyle/>
        <a:p>
          <a:endParaRPr lang="en-US"/>
        </a:p>
      </dgm:t>
    </dgm:pt>
    <dgm:pt modelId="{BAF071F6-61D3-493D-BC4E-C46AEC275CB8}">
      <dgm:prSet phldr="0"/>
      <dgm:spPr/>
      <dgm:t>
        <a:bodyPr/>
        <a:lstStyle/>
        <a:p>
          <a:pPr rtl="0"/>
          <a:r>
            <a:rPr lang="en-US" b="0" i="0" u="none" strike="noStrike" cap="none" baseline="0" noProof="0">
              <a:solidFill>
                <a:schemeClr val="bg1"/>
              </a:solidFill>
              <a:latin typeface="Corbel"/>
              <a:cs typeface="Calibri Light"/>
            </a:rPr>
            <a:t>1</a:t>
          </a:r>
        </a:p>
      </dgm:t>
    </dgm:pt>
    <dgm:pt modelId="{CCB841F9-B3AC-4517-A16B-231DC2CDE83B}" type="parTrans" cxnId="{5280B488-5226-4214-ACC4-127D602D3993}">
      <dgm:prSet/>
      <dgm:spPr/>
    </dgm:pt>
    <dgm:pt modelId="{98F684D1-E84D-4AE6-BACB-D71339013203}" type="sibTrans" cxnId="{5280B488-5226-4214-ACC4-127D602D3993}">
      <dgm:prSet/>
      <dgm:spPr/>
    </dgm:pt>
    <dgm:pt modelId="{EBC067B2-C19B-4209-AA84-9BA9A9616D0A}">
      <dgm:prSet phldr="0"/>
      <dgm:spPr/>
      <dgm:t>
        <a:bodyPr/>
        <a:lstStyle/>
        <a:p>
          <a:pPr rtl="0"/>
          <a:r>
            <a:rPr lang="en-US">
              <a:solidFill>
                <a:schemeClr val="bg1"/>
              </a:solidFill>
              <a:latin typeface="Corbel"/>
              <a:cs typeface="Calibri Light" panose="020F0302020204030204"/>
            </a:rPr>
            <a:t>4</a:t>
          </a:r>
        </a:p>
      </dgm:t>
    </dgm:pt>
    <dgm:pt modelId="{16E47DFF-86F3-455D-9DF7-F6F2827ED655}" type="parTrans" cxnId="{92A30934-4649-4370-ACCD-E17843469411}">
      <dgm:prSet/>
      <dgm:spPr/>
    </dgm:pt>
    <dgm:pt modelId="{E569AC97-255B-4C09-942D-88CF3F12E88F}" type="sibTrans" cxnId="{92A30934-4649-4370-ACCD-E17843469411}">
      <dgm:prSet/>
      <dgm:spPr/>
    </dgm:pt>
    <dgm:pt modelId="{6AB93F20-227F-4904-9E62-6DC45960F83B}">
      <dgm:prSet phldr="0"/>
      <dgm:spPr/>
      <dgm:t>
        <a:bodyPr/>
        <a:lstStyle/>
        <a:p>
          <a:r>
            <a:rPr lang="en-US">
              <a:solidFill>
                <a:schemeClr val="bg1"/>
              </a:solidFill>
              <a:latin typeface="Corbel"/>
              <a:cs typeface="Calibri Light" panose="020F0302020204030204"/>
            </a:rPr>
            <a:t>5</a:t>
          </a:r>
        </a:p>
      </dgm:t>
    </dgm:pt>
    <dgm:pt modelId="{D766977C-E208-4644-9181-BB9E27DFFAE2}" type="parTrans" cxnId="{0CFC30CF-4352-4F79-84D5-6CE192EB3A9D}">
      <dgm:prSet/>
      <dgm:spPr/>
    </dgm:pt>
    <dgm:pt modelId="{285061CD-8A47-4E2C-8B87-A5CAF487A128}" type="sibTrans" cxnId="{0CFC30CF-4352-4F79-84D5-6CE192EB3A9D}">
      <dgm:prSet/>
      <dgm:spPr/>
    </dgm:pt>
    <dgm:pt modelId="{977FBD4B-5B88-48C4-84C0-D061780480DA}">
      <dgm:prSet phldr="0"/>
      <dgm:spPr/>
      <dgm:t>
        <a:bodyPr/>
        <a:lstStyle/>
        <a:p>
          <a:pPr rtl="0"/>
          <a:r>
            <a:rPr lang="en-US">
              <a:solidFill>
                <a:schemeClr val="bg1"/>
              </a:solidFill>
              <a:latin typeface="Corbel"/>
              <a:cs typeface="Calibri Light" panose="020F0302020204030204"/>
            </a:rPr>
            <a:t>6</a:t>
          </a:r>
        </a:p>
      </dgm:t>
    </dgm:pt>
    <dgm:pt modelId="{50F337DC-46A3-4F55-82D3-6C8A9BD61E79}" type="parTrans" cxnId="{66F1DCC8-02BF-406C-8F7E-6D5B10C9920E}">
      <dgm:prSet/>
      <dgm:spPr/>
    </dgm:pt>
    <dgm:pt modelId="{29848EEA-44F3-49AF-96CB-14744EBD8956}" type="sibTrans" cxnId="{66F1DCC8-02BF-406C-8F7E-6D5B10C9920E}">
      <dgm:prSet/>
      <dgm:spPr/>
    </dgm:pt>
    <dgm:pt modelId="{D614156D-B506-4E91-8E80-C94DA5D4C22C}">
      <dgm:prSet phldr="0"/>
      <dgm:spPr/>
      <dgm:t>
        <a:bodyPr/>
        <a:lstStyle/>
        <a:p>
          <a:r>
            <a:rPr lang="en-US">
              <a:solidFill>
                <a:schemeClr val="bg1"/>
              </a:solidFill>
              <a:latin typeface="Corbel"/>
              <a:cs typeface="Calibri Light" panose="020F0302020204030204"/>
            </a:rPr>
            <a:t>7</a:t>
          </a:r>
        </a:p>
      </dgm:t>
    </dgm:pt>
    <dgm:pt modelId="{A0F33CC5-D6C3-45F1-963C-FA3850734934}" type="parTrans" cxnId="{BE0C7D9B-9030-4868-8D45-4B694007181C}">
      <dgm:prSet/>
      <dgm:spPr/>
    </dgm:pt>
    <dgm:pt modelId="{CFEEB0B1-0CEC-4BC2-85B7-AE11BE2EF7FB}" type="sibTrans" cxnId="{BE0C7D9B-9030-4868-8D45-4B694007181C}">
      <dgm:prSet/>
      <dgm:spPr/>
    </dgm:pt>
    <dgm:pt modelId="{13180D51-C861-4B5D-96D9-68FA3D13BAAA}">
      <dgm:prSet phldr="0"/>
      <dgm:spPr/>
      <dgm:t>
        <a:bodyPr/>
        <a:lstStyle/>
        <a:p>
          <a:pPr rtl="0"/>
          <a:r>
            <a:rPr lang="en-US">
              <a:solidFill>
                <a:schemeClr val="bg1"/>
              </a:solidFill>
              <a:latin typeface="Corbel"/>
              <a:cs typeface="Calibri Light" panose="020F0302020204030204"/>
            </a:rPr>
            <a:t>8</a:t>
          </a:r>
        </a:p>
      </dgm:t>
    </dgm:pt>
    <dgm:pt modelId="{FD650FD0-335D-43EA-ACBF-D5ED6FA86B4D}" type="parTrans" cxnId="{8E8415B8-1459-47BD-B2C1-442B270DA54D}">
      <dgm:prSet/>
      <dgm:spPr/>
    </dgm:pt>
    <dgm:pt modelId="{BD01D4EE-3E74-410A-8288-45ED24EECDE8}" type="sibTrans" cxnId="{8E8415B8-1459-47BD-B2C1-442B270DA54D}">
      <dgm:prSet/>
      <dgm:spPr/>
    </dgm:pt>
    <dgm:pt modelId="{18E5AF4B-DDBC-4B5B-AFC3-720CE0CA5BCD}">
      <dgm:prSet phldr="0"/>
      <dgm:spPr/>
      <dgm:t>
        <a:bodyPr/>
        <a:lstStyle/>
        <a:p>
          <a:r>
            <a:rPr lang="en-US">
              <a:solidFill>
                <a:schemeClr val="bg1"/>
              </a:solidFill>
              <a:latin typeface="Corbel"/>
              <a:cs typeface="Calibri Light" panose="020F0302020204030204"/>
            </a:rPr>
            <a:t>9</a:t>
          </a:r>
        </a:p>
      </dgm:t>
    </dgm:pt>
    <dgm:pt modelId="{F9A686A4-307D-4927-B3A3-141CCFBD4283}" type="parTrans" cxnId="{ED9C4FF4-7261-4DB6-B12D-B1788554B7E3}">
      <dgm:prSet/>
      <dgm:spPr/>
    </dgm:pt>
    <dgm:pt modelId="{72392E9D-D205-4270-A497-B0E0F1E779C8}" type="sibTrans" cxnId="{ED9C4FF4-7261-4DB6-B12D-B1788554B7E3}">
      <dgm:prSet/>
      <dgm:spPr/>
    </dgm:pt>
    <dgm:pt modelId="{F7F561EC-B4C7-4A63-A135-E572545C36E1}" type="pres">
      <dgm:prSet presAssocID="{A3503FE4-78F8-465F-A647-4B38B2B2598F}" presName="linearFlow" presStyleCnt="0">
        <dgm:presLayoutVars>
          <dgm:dir/>
          <dgm:animLvl val="lvl"/>
          <dgm:resizeHandles val="exact"/>
        </dgm:presLayoutVars>
      </dgm:prSet>
      <dgm:spPr/>
    </dgm:pt>
    <dgm:pt modelId="{AFFC99EF-389A-4197-9A9C-F6139720B8FD}" type="pres">
      <dgm:prSet presAssocID="{BAF071F6-61D3-493D-BC4E-C46AEC275CB8}" presName="composite" presStyleCnt="0"/>
      <dgm:spPr/>
    </dgm:pt>
    <dgm:pt modelId="{058E20C6-1DDA-4E11-9133-50937426C852}" type="pres">
      <dgm:prSet presAssocID="{BAF071F6-61D3-493D-BC4E-C46AEC275CB8}" presName="parentText" presStyleLbl="alignNode1" presStyleIdx="0" presStyleCnt="10">
        <dgm:presLayoutVars>
          <dgm:chMax val="1"/>
          <dgm:bulletEnabled val="1"/>
        </dgm:presLayoutVars>
      </dgm:prSet>
      <dgm:spPr/>
    </dgm:pt>
    <dgm:pt modelId="{C0057FD4-A6D4-456A-81F1-6AD72ACDA52F}" type="pres">
      <dgm:prSet presAssocID="{BAF071F6-61D3-493D-BC4E-C46AEC275CB8}" presName="descendantText" presStyleLbl="alignAcc1" presStyleIdx="0" presStyleCnt="10">
        <dgm:presLayoutVars>
          <dgm:bulletEnabled val="1"/>
        </dgm:presLayoutVars>
      </dgm:prSet>
      <dgm:spPr/>
    </dgm:pt>
    <dgm:pt modelId="{15C3869F-68F1-4A0B-B17D-B37025B41F6F}" type="pres">
      <dgm:prSet presAssocID="{98F684D1-E84D-4AE6-BACB-D71339013203}" presName="sp" presStyleCnt="0"/>
      <dgm:spPr/>
    </dgm:pt>
    <dgm:pt modelId="{949D21AF-0022-4867-B81A-FE6FED9D9F4B}" type="pres">
      <dgm:prSet presAssocID="{C8A68A1F-21F5-44C2-99DF-B321805EDF1C}" presName="composite" presStyleCnt="0"/>
      <dgm:spPr/>
    </dgm:pt>
    <dgm:pt modelId="{2D900686-2818-4EF7-81DD-97DC9E3E0CE6}" type="pres">
      <dgm:prSet presAssocID="{C8A68A1F-21F5-44C2-99DF-B321805EDF1C}" presName="parentText" presStyleLbl="alignNode1" presStyleIdx="1" presStyleCnt="10">
        <dgm:presLayoutVars>
          <dgm:chMax val="1"/>
          <dgm:bulletEnabled val="1"/>
        </dgm:presLayoutVars>
      </dgm:prSet>
      <dgm:spPr/>
    </dgm:pt>
    <dgm:pt modelId="{65902E79-6E89-4A82-BBA0-1C0AE4D60517}" type="pres">
      <dgm:prSet presAssocID="{C8A68A1F-21F5-44C2-99DF-B321805EDF1C}" presName="descendantText" presStyleLbl="alignAcc1" presStyleIdx="1" presStyleCnt="10">
        <dgm:presLayoutVars>
          <dgm:bulletEnabled val="1"/>
        </dgm:presLayoutVars>
      </dgm:prSet>
      <dgm:spPr/>
    </dgm:pt>
    <dgm:pt modelId="{DD487809-920E-4994-9457-445FA6194613}" type="pres">
      <dgm:prSet presAssocID="{4509D14E-CC2A-4BB1-A09A-51FD92FAE0DA}" presName="sp" presStyleCnt="0"/>
      <dgm:spPr/>
    </dgm:pt>
    <dgm:pt modelId="{51F626DC-4889-4DB8-AE0D-BEDE779E9785}" type="pres">
      <dgm:prSet presAssocID="{4C887626-FDED-4B98-97BA-E5C5DD635E8D}" presName="composite" presStyleCnt="0"/>
      <dgm:spPr/>
    </dgm:pt>
    <dgm:pt modelId="{341367DE-A4C4-4652-A2A3-38B022B8C92A}" type="pres">
      <dgm:prSet presAssocID="{4C887626-FDED-4B98-97BA-E5C5DD635E8D}" presName="parentText" presStyleLbl="alignNode1" presStyleIdx="2" presStyleCnt="10">
        <dgm:presLayoutVars>
          <dgm:chMax val="1"/>
          <dgm:bulletEnabled val="1"/>
        </dgm:presLayoutVars>
      </dgm:prSet>
      <dgm:spPr/>
    </dgm:pt>
    <dgm:pt modelId="{7EA32703-CBB1-472B-BA60-C14AF6370049}" type="pres">
      <dgm:prSet presAssocID="{4C887626-FDED-4B98-97BA-E5C5DD635E8D}" presName="descendantText" presStyleLbl="alignAcc1" presStyleIdx="2" presStyleCnt="10">
        <dgm:presLayoutVars>
          <dgm:bulletEnabled val="1"/>
        </dgm:presLayoutVars>
      </dgm:prSet>
      <dgm:spPr/>
    </dgm:pt>
    <dgm:pt modelId="{1561895C-80A4-4A79-A0D7-D82BF43607B8}" type="pres">
      <dgm:prSet presAssocID="{23238F15-EA28-4765-A2FA-425488E7D6B8}" presName="sp" presStyleCnt="0"/>
      <dgm:spPr/>
    </dgm:pt>
    <dgm:pt modelId="{8BF93AE7-E50C-4C29-BF31-157876D6EAB3}" type="pres">
      <dgm:prSet presAssocID="{EBC067B2-C19B-4209-AA84-9BA9A9616D0A}" presName="composite" presStyleCnt="0"/>
      <dgm:spPr/>
    </dgm:pt>
    <dgm:pt modelId="{1511AED5-0AEF-44A3-9034-623F12D15910}" type="pres">
      <dgm:prSet presAssocID="{EBC067B2-C19B-4209-AA84-9BA9A9616D0A}" presName="parentText" presStyleLbl="alignNode1" presStyleIdx="3" presStyleCnt="10">
        <dgm:presLayoutVars>
          <dgm:chMax val="1"/>
          <dgm:bulletEnabled val="1"/>
        </dgm:presLayoutVars>
      </dgm:prSet>
      <dgm:spPr/>
    </dgm:pt>
    <dgm:pt modelId="{E504C6B4-2238-4A82-9628-FC28914A8671}" type="pres">
      <dgm:prSet presAssocID="{EBC067B2-C19B-4209-AA84-9BA9A9616D0A}" presName="descendantText" presStyleLbl="alignAcc1" presStyleIdx="3" presStyleCnt="10">
        <dgm:presLayoutVars>
          <dgm:bulletEnabled val="1"/>
        </dgm:presLayoutVars>
      </dgm:prSet>
      <dgm:spPr/>
    </dgm:pt>
    <dgm:pt modelId="{328E770D-B05A-4F07-8FF6-F0939F59969C}" type="pres">
      <dgm:prSet presAssocID="{E569AC97-255B-4C09-942D-88CF3F12E88F}" presName="sp" presStyleCnt="0"/>
      <dgm:spPr/>
    </dgm:pt>
    <dgm:pt modelId="{1EABA5EC-45F3-4822-A444-A6759309071F}" type="pres">
      <dgm:prSet presAssocID="{6AB93F20-227F-4904-9E62-6DC45960F83B}" presName="composite" presStyleCnt="0"/>
      <dgm:spPr/>
    </dgm:pt>
    <dgm:pt modelId="{51C57290-D62C-49D6-9141-89EA448A47E6}" type="pres">
      <dgm:prSet presAssocID="{6AB93F20-227F-4904-9E62-6DC45960F83B}" presName="parentText" presStyleLbl="alignNode1" presStyleIdx="4" presStyleCnt="10">
        <dgm:presLayoutVars>
          <dgm:chMax val="1"/>
          <dgm:bulletEnabled val="1"/>
        </dgm:presLayoutVars>
      </dgm:prSet>
      <dgm:spPr/>
    </dgm:pt>
    <dgm:pt modelId="{423E6371-179B-446C-85C4-61878034CDCE}" type="pres">
      <dgm:prSet presAssocID="{6AB93F20-227F-4904-9E62-6DC45960F83B}" presName="descendantText" presStyleLbl="alignAcc1" presStyleIdx="4" presStyleCnt="10">
        <dgm:presLayoutVars>
          <dgm:bulletEnabled val="1"/>
        </dgm:presLayoutVars>
      </dgm:prSet>
      <dgm:spPr/>
    </dgm:pt>
    <dgm:pt modelId="{8E5FFAF5-351A-4270-93C8-CD03BE11BEF0}" type="pres">
      <dgm:prSet presAssocID="{285061CD-8A47-4E2C-8B87-A5CAF487A128}" presName="sp" presStyleCnt="0"/>
      <dgm:spPr/>
    </dgm:pt>
    <dgm:pt modelId="{499F563E-D054-4EDA-959A-6DA47A1DB632}" type="pres">
      <dgm:prSet presAssocID="{977FBD4B-5B88-48C4-84C0-D061780480DA}" presName="composite" presStyleCnt="0"/>
      <dgm:spPr/>
    </dgm:pt>
    <dgm:pt modelId="{6AD8A713-0D2C-4119-AF35-032445DA1192}" type="pres">
      <dgm:prSet presAssocID="{977FBD4B-5B88-48C4-84C0-D061780480DA}" presName="parentText" presStyleLbl="alignNode1" presStyleIdx="5" presStyleCnt="10">
        <dgm:presLayoutVars>
          <dgm:chMax val="1"/>
          <dgm:bulletEnabled val="1"/>
        </dgm:presLayoutVars>
      </dgm:prSet>
      <dgm:spPr/>
    </dgm:pt>
    <dgm:pt modelId="{D97BF385-86FB-47EC-B579-683B76184472}" type="pres">
      <dgm:prSet presAssocID="{977FBD4B-5B88-48C4-84C0-D061780480DA}" presName="descendantText" presStyleLbl="alignAcc1" presStyleIdx="5" presStyleCnt="10">
        <dgm:presLayoutVars>
          <dgm:bulletEnabled val="1"/>
        </dgm:presLayoutVars>
      </dgm:prSet>
      <dgm:spPr/>
    </dgm:pt>
    <dgm:pt modelId="{391006F2-29CB-46F4-8C23-14A8FBE9EF20}" type="pres">
      <dgm:prSet presAssocID="{29848EEA-44F3-49AF-96CB-14744EBD8956}" presName="sp" presStyleCnt="0"/>
      <dgm:spPr/>
    </dgm:pt>
    <dgm:pt modelId="{5824CDD1-7A32-4C37-875B-AAFE2DC3532E}" type="pres">
      <dgm:prSet presAssocID="{D614156D-B506-4E91-8E80-C94DA5D4C22C}" presName="composite" presStyleCnt="0"/>
      <dgm:spPr/>
    </dgm:pt>
    <dgm:pt modelId="{EABD8D7A-B6E5-4A19-9009-0DDFEAFD93B2}" type="pres">
      <dgm:prSet presAssocID="{D614156D-B506-4E91-8E80-C94DA5D4C22C}" presName="parentText" presStyleLbl="alignNode1" presStyleIdx="6" presStyleCnt="10">
        <dgm:presLayoutVars>
          <dgm:chMax val="1"/>
          <dgm:bulletEnabled val="1"/>
        </dgm:presLayoutVars>
      </dgm:prSet>
      <dgm:spPr/>
    </dgm:pt>
    <dgm:pt modelId="{467DABB5-1841-4DE2-9A2D-828781D9A61A}" type="pres">
      <dgm:prSet presAssocID="{D614156D-B506-4E91-8E80-C94DA5D4C22C}" presName="descendantText" presStyleLbl="alignAcc1" presStyleIdx="6" presStyleCnt="10">
        <dgm:presLayoutVars>
          <dgm:bulletEnabled val="1"/>
        </dgm:presLayoutVars>
      </dgm:prSet>
      <dgm:spPr/>
    </dgm:pt>
    <dgm:pt modelId="{516A25AF-6BCA-406A-B6D9-F796DB42950E}" type="pres">
      <dgm:prSet presAssocID="{CFEEB0B1-0CEC-4BC2-85B7-AE11BE2EF7FB}" presName="sp" presStyleCnt="0"/>
      <dgm:spPr/>
    </dgm:pt>
    <dgm:pt modelId="{311341EC-EC16-483C-88B1-F1295E1DDD47}" type="pres">
      <dgm:prSet presAssocID="{13180D51-C861-4B5D-96D9-68FA3D13BAAA}" presName="composite" presStyleCnt="0"/>
      <dgm:spPr/>
    </dgm:pt>
    <dgm:pt modelId="{0ECC519B-9937-4864-A7F4-16CB23C701E5}" type="pres">
      <dgm:prSet presAssocID="{13180D51-C861-4B5D-96D9-68FA3D13BAAA}" presName="parentText" presStyleLbl="alignNode1" presStyleIdx="7" presStyleCnt="10">
        <dgm:presLayoutVars>
          <dgm:chMax val="1"/>
          <dgm:bulletEnabled val="1"/>
        </dgm:presLayoutVars>
      </dgm:prSet>
      <dgm:spPr/>
    </dgm:pt>
    <dgm:pt modelId="{FCAC1F5C-66A9-4AC0-98FC-3CC021059C07}" type="pres">
      <dgm:prSet presAssocID="{13180D51-C861-4B5D-96D9-68FA3D13BAAA}" presName="descendantText" presStyleLbl="alignAcc1" presStyleIdx="7" presStyleCnt="10">
        <dgm:presLayoutVars>
          <dgm:bulletEnabled val="1"/>
        </dgm:presLayoutVars>
      </dgm:prSet>
      <dgm:spPr/>
    </dgm:pt>
    <dgm:pt modelId="{81D8F843-D190-4364-A422-CF7EC5BB0CAA}" type="pres">
      <dgm:prSet presAssocID="{BD01D4EE-3E74-410A-8288-45ED24EECDE8}" presName="sp" presStyleCnt="0"/>
      <dgm:spPr/>
    </dgm:pt>
    <dgm:pt modelId="{82DADDE5-47F9-4CB6-9DE9-11B672C0A48D}" type="pres">
      <dgm:prSet presAssocID="{18E5AF4B-DDBC-4B5B-AFC3-720CE0CA5BCD}" presName="composite" presStyleCnt="0"/>
      <dgm:spPr/>
    </dgm:pt>
    <dgm:pt modelId="{DA93AF89-2166-4043-8397-80FF236213F8}" type="pres">
      <dgm:prSet presAssocID="{18E5AF4B-DDBC-4B5B-AFC3-720CE0CA5BCD}" presName="parentText" presStyleLbl="alignNode1" presStyleIdx="8" presStyleCnt="10">
        <dgm:presLayoutVars>
          <dgm:chMax val="1"/>
          <dgm:bulletEnabled val="1"/>
        </dgm:presLayoutVars>
      </dgm:prSet>
      <dgm:spPr/>
    </dgm:pt>
    <dgm:pt modelId="{5C38C748-C476-4FDB-95F4-3BA79F1A01B3}" type="pres">
      <dgm:prSet presAssocID="{18E5AF4B-DDBC-4B5B-AFC3-720CE0CA5BCD}" presName="descendantText" presStyleLbl="alignAcc1" presStyleIdx="8" presStyleCnt="10">
        <dgm:presLayoutVars>
          <dgm:bulletEnabled val="1"/>
        </dgm:presLayoutVars>
      </dgm:prSet>
      <dgm:spPr/>
    </dgm:pt>
    <dgm:pt modelId="{35202349-F6F7-4593-B9DE-DB5740831F3C}" type="pres">
      <dgm:prSet presAssocID="{72392E9D-D205-4270-A497-B0E0F1E779C8}" presName="sp" presStyleCnt="0"/>
      <dgm:spPr/>
    </dgm:pt>
    <dgm:pt modelId="{8D0C9187-773B-49FA-BCC5-6F6879CE9624}" type="pres">
      <dgm:prSet presAssocID="{A88D6756-B382-4A5A-ADA6-E33D3639F264}" presName="composite" presStyleCnt="0"/>
      <dgm:spPr/>
    </dgm:pt>
    <dgm:pt modelId="{62B385B6-026C-4382-ACEF-4A3630FAC2C2}" type="pres">
      <dgm:prSet presAssocID="{A88D6756-B382-4A5A-ADA6-E33D3639F264}" presName="parentText" presStyleLbl="alignNode1" presStyleIdx="9" presStyleCnt="10">
        <dgm:presLayoutVars>
          <dgm:chMax val="1"/>
          <dgm:bulletEnabled val="1"/>
        </dgm:presLayoutVars>
      </dgm:prSet>
      <dgm:spPr/>
    </dgm:pt>
    <dgm:pt modelId="{E095AC48-C979-4E93-931F-32DFDA1AAC19}" type="pres">
      <dgm:prSet presAssocID="{A88D6756-B382-4A5A-ADA6-E33D3639F264}" presName="descendantText" presStyleLbl="alignAcc1" presStyleIdx="9" presStyleCnt="10">
        <dgm:presLayoutVars>
          <dgm:bulletEnabled val="1"/>
        </dgm:presLayoutVars>
      </dgm:prSet>
      <dgm:spPr/>
    </dgm:pt>
  </dgm:ptLst>
  <dgm:cxnLst>
    <dgm:cxn modelId="{47C18118-BAD9-49EE-9027-9E9400396168}" srcId="{A3503FE4-78F8-465F-A647-4B38B2B2598F}" destId="{A88D6756-B382-4A5A-ADA6-E33D3639F264}" srcOrd="9" destOrd="0" parTransId="{EE2AAC90-EF0E-4FAC-84B9-76CBA1112794}" sibTransId="{1DEC5918-6C4E-4A91-8422-17B68606FA00}"/>
    <dgm:cxn modelId="{D81BF918-8B9F-49E0-A00F-478814A8B8F4}" type="presOf" srcId="{18E5AF4B-DDBC-4B5B-AFC3-720CE0CA5BCD}" destId="{DA93AF89-2166-4043-8397-80FF236213F8}" srcOrd="0" destOrd="0" presId="urn:microsoft.com/office/officeart/2005/8/layout/chevron2"/>
    <dgm:cxn modelId="{92A30934-4649-4370-ACCD-E17843469411}" srcId="{A3503FE4-78F8-465F-A647-4B38B2B2598F}" destId="{EBC067B2-C19B-4209-AA84-9BA9A9616D0A}" srcOrd="3" destOrd="0" parTransId="{16E47DFF-86F3-455D-9DF7-F6F2827ED655}" sibTransId="{E569AC97-255B-4C09-942D-88CF3F12E88F}"/>
    <dgm:cxn modelId="{CF4FBF39-39D0-41C8-9CA3-F1E71FD16FE1}" type="presOf" srcId="{D614156D-B506-4E91-8E80-C94DA5D4C22C}" destId="{EABD8D7A-B6E5-4A19-9009-0DDFEAFD93B2}" srcOrd="0" destOrd="0" presId="urn:microsoft.com/office/officeart/2005/8/layout/chevron2"/>
    <dgm:cxn modelId="{62F1B048-40C8-44C6-9A11-CA320D71B74F}" type="presOf" srcId="{BAF071F6-61D3-493D-BC4E-C46AEC275CB8}" destId="{058E20C6-1DDA-4E11-9133-50937426C852}" srcOrd="0" destOrd="0" presId="urn:microsoft.com/office/officeart/2005/8/layout/chevron2"/>
    <dgm:cxn modelId="{47969A6B-D689-4586-9B51-D6789B24E0F1}" srcId="{A3503FE4-78F8-465F-A647-4B38B2B2598F}" destId="{4C887626-FDED-4B98-97BA-E5C5DD635E8D}" srcOrd="2" destOrd="0" parTransId="{85E42596-D2E5-4DB2-AE38-0BC5D78CC077}" sibTransId="{23238F15-EA28-4765-A2FA-425488E7D6B8}"/>
    <dgm:cxn modelId="{EB046F4D-9309-4260-A02C-C9D42AE4ECF2}" type="presOf" srcId="{C8A68A1F-21F5-44C2-99DF-B321805EDF1C}" destId="{2D900686-2818-4EF7-81DD-97DC9E3E0CE6}" srcOrd="0" destOrd="0" presId="urn:microsoft.com/office/officeart/2005/8/layout/chevron2"/>
    <dgm:cxn modelId="{DD64B471-2F3F-48C6-834B-53F574759B4A}" srcId="{A3503FE4-78F8-465F-A647-4B38B2B2598F}" destId="{C8A68A1F-21F5-44C2-99DF-B321805EDF1C}" srcOrd="1" destOrd="0" parTransId="{DC1F6467-3555-40A0-BE1C-0EE197CE66D1}" sibTransId="{4509D14E-CC2A-4BB1-A09A-51FD92FAE0DA}"/>
    <dgm:cxn modelId="{0844BC71-5ED4-4DBF-821D-8897D3F75499}" type="presOf" srcId="{977FBD4B-5B88-48C4-84C0-D061780480DA}" destId="{6AD8A713-0D2C-4119-AF35-032445DA1192}" srcOrd="0" destOrd="0" presId="urn:microsoft.com/office/officeart/2005/8/layout/chevron2"/>
    <dgm:cxn modelId="{57D79B59-11DE-46F2-BB41-3B2E5A980C21}" type="presOf" srcId="{A88D6756-B382-4A5A-ADA6-E33D3639F264}" destId="{62B385B6-026C-4382-ACEF-4A3630FAC2C2}" srcOrd="0" destOrd="0" presId="urn:microsoft.com/office/officeart/2005/8/layout/chevron2"/>
    <dgm:cxn modelId="{5280B488-5226-4214-ACC4-127D602D3993}" srcId="{A3503FE4-78F8-465F-A647-4B38B2B2598F}" destId="{BAF071F6-61D3-493D-BC4E-C46AEC275CB8}" srcOrd="0" destOrd="0" parTransId="{CCB841F9-B3AC-4517-A16B-231DC2CDE83B}" sibTransId="{98F684D1-E84D-4AE6-BACB-D71339013203}"/>
    <dgm:cxn modelId="{FADC128A-92A9-4ADA-968E-BA5E7355FB85}" type="presOf" srcId="{13180D51-C861-4B5D-96D9-68FA3D13BAAA}" destId="{0ECC519B-9937-4864-A7F4-16CB23C701E5}" srcOrd="0" destOrd="0" presId="urn:microsoft.com/office/officeart/2005/8/layout/chevron2"/>
    <dgm:cxn modelId="{BE0C7D9B-9030-4868-8D45-4B694007181C}" srcId="{A3503FE4-78F8-465F-A647-4B38B2B2598F}" destId="{D614156D-B506-4E91-8E80-C94DA5D4C22C}" srcOrd="6" destOrd="0" parTransId="{A0F33CC5-D6C3-45F1-963C-FA3850734934}" sibTransId="{CFEEB0B1-0CEC-4BC2-85B7-AE11BE2EF7FB}"/>
    <dgm:cxn modelId="{2EE895A9-6DB8-4CC7-B8F9-7E8EA0EAEF33}" type="presOf" srcId="{4C887626-FDED-4B98-97BA-E5C5DD635E8D}" destId="{341367DE-A4C4-4652-A2A3-38B022B8C92A}" srcOrd="0" destOrd="0" presId="urn:microsoft.com/office/officeart/2005/8/layout/chevron2"/>
    <dgm:cxn modelId="{93ACB6AD-DC8D-4A54-8307-84A467FDC7CD}" type="presOf" srcId="{A3503FE4-78F8-465F-A647-4B38B2B2598F}" destId="{F7F561EC-B4C7-4A63-A135-E572545C36E1}" srcOrd="0" destOrd="0" presId="urn:microsoft.com/office/officeart/2005/8/layout/chevron2"/>
    <dgm:cxn modelId="{E95CA8B0-5A85-4AB5-81DB-5E075A28CFCA}" type="presOf" srcId="{6AB93F20-227F-4904-9E62-6DC45960F83B}" destId="{51C57290-D62C-49D6-9141-89EA448A47E6}" srcOrd="0" destOrd="0" presId="urn:microsoft.com/office/officeart/2005/8/layout/chevron2"/>
    <dgm:cxn modelId="{8E8415B8-1459-47BD-B2C1-442B270DA54D}" srcId="{A3503FE4-78F8-465F-A647-4B38B2B2598F}" destId="{13180D51-C861-4B5D-96D9-68FA3D13BAAA}" srcOrd="7" destOrd="0" parTransId="{FD650FD0-335D-43EA-ACBF-D5ED6FA86B4D}" sibTransId="{BD01D4EE-3E74-410A-8288-45ED24EECDE8}"/>
    <dgm:cxn modelId="{F240E5B8-2E49-4C1A-A5A5-0218259EC57E}" type="presOf" srcId="{EBC067B2-C19B-4209-AA84-9BA9A9616D0A}" destId="{1511AED5-0AEF-44A3-9034-623F12D15910}" srcOrd="0" destOrd="0" presId="urn:microsoft.com/office/officeart/2005/8/layout/chevron2"/>
    <dgm:cxn modelId="{66F1DCC8-02BF-406C-8F7E-6D5B10C9920E}" srcId="{A3503FE4-78F8-465F-A647-4B38B2B2598F}" destId="{977FBD4B-5B88-48C4-84C0-D061780480DA}" srcOrd="5" destOrd="0" parTransId="{50F337DC-46A3-4F55-82D3-6C8A9BD61E79}" sibTransId="{29848EEA-44F3-49AF-96CB-14744EBD8956}"/>
    <dgm:cxn modelId="{0CFC30CF-4352-4F79-84D5-6CE192EB3A9D}" srcId="{A3503FE4-78F8-465F-A647-4B38B2B2598F}" destId="{6AB93F20-227F-4904-9E62-6DC45960F83B}" srcOrd="4" destOrd="0" parTransId="{D766977C-E208-4644-9181-BB9E27DFFAE2}" sibTransId="{285061CD-8A47-4E2C-8B87-A5CAF487A128}"/>
    <dgm:cxn modelId="{ED9C4FF4-7261-4DB6-B12D-B1788554B7E3}" srcId="{A3503FE4-78F8-465F-A647-4B38B2B2598F}" destId="{18E5AF4B-DDBC-4B5B-AFC3-720CE0CA5BCD}" srcOrd="8" destOrd="0" parTransId="{F9A686A4-307D-4927-B3A3-141CCFBD4283}" sibTransId="{72392E9D-D205-4270-A497-B0E0F1E779C8}"/>
    <dgm:cxn modelId="{B7EC2F2F-8DA0-4209-A87A-E9218B6E938D}" type="presParOf" srcId="{F7F561EC-B4C7-4A63-A135-E572545C36E1}" destId="{AFFC99EF-389A-4197-9A9C-F6139720B8FD}" srcOrd="0" destOrd="0" presId="urn:microsoft.com/office/officeart/2005/8/layout/chevron2"/>
    <dgm:cxn modelId="{6DE73C37-5867-4336-96D9-A21FD6AD1B4B}" type="presParOf" srcId="{AFFC99EF-389A-4197-9A9C-F6139720B8FD}" destId="{058E20C6-1DDA-4E11-9133-50937426C852}" srcOrd="0" destOrd="0" presId="urn:microsoft.com/office/officeart/2005/8/layout/chevron2"/>
    <dgm:cxn modelId="{F131E409-61A3-43E4-BF3A-9561A67E3845}" type="presParOf" srcId="{AFFC99EF-389A-4197-9A9C-F6139720B8FD}" destId="{C0057FD4-A6D4-456A-81F1-6AD72ACDA52F}" srcOrd="1" destOrd="0" presId="urn:microsoft.com/office/officeart/2005/8/layout/chevron2"/>
    <dgm:cxn modelId="{9FD67BB7-9087-4440-8A7B-A136FD386C3B}" type="presParOf" srcId="{F7F561EC-B4C7-4A63-A135-E572545C36E1}" destId="{15C3869F-68F1-4A0B-B17D-B37025B41F6F}" srcOrd="1" destOrd="0" presId="urn:microsoft.com/office/officeart/2005/8/layout/chevron2"/>
    <dgm:cxn modelId="{992C659C-8385-44A3-8EE1-4444C86C8928}" type="presParOf" srcId="{F7F561EC-B4C7-4A63-A135-E572545C36E1}" destId="{949D21AF-0022-4867-B81A-FE6FED9D9F4B}" srcOrd="2" destOrd="0" presId="urn:microsoft.com/office/officeart/2005/8/layout/chevron2"/>
    <dgm:cxn modelId="{4CE7CF89-E476-460D-A1EE-74730583BC8E}" type="presParOf" srcId="{949D21AF-0022-4867-B81A-FE6FED9D9F4B}" destId="{2D900686-2818-4EF7-81DD-97DC9E3E0CE6}" srcOrd="0" destOrd="0" presId="urn:microsoft.com/office/officeart/2005/8/layout/chevron2"/>
    <dgm:cxn modelId="{359C9AF4-1804-46F7-8D4B-E17FC5E6D818}" type="presParOf" srcId="{949D21AF-0022-4867-B81A-FE6FED9D9F4B}" destId="{65902E79-6E89-4A82-BBA0-1C0AE4D60517}" srcOrd="1" destOrd="0" presId="urn:microsoft.com/office/officeart/2005/8/layout/chevron2"/>
    <dgm:cxn modelId="{15A1F4EE-3827-4E61-8684-9A6A1BFA51F3}" type="presParOf" srcId="{F7F561EC-B4C7-4A63-A135-E572545C36E1}" destId="{DD487809-920E-4994-9457-445FA6194613}" srcOrd="3" destOrd="0" presId="urn:microsoft.com/office/officeart/2005/8/layout/chevron2"/>
    <dgm:cxn modelId="{57F3A04A-1A7B-4CD0-8048-1D2FF5D76E82}" type="presParOf" srcId="{F7F561EC-B4C7-4A63-A135-E572545C36E1}" destId="{51F626DC-4889-4DB8-AE0D-BEDE779E9785}" srcOrd="4" destOrd="0" presId="urn:microsoft.com/office/officeart/2005/8/layout/chevron2"/>
    <dgm:cxn modelId="{FAE49115-B9C7-493D-B969-A891693AABD7}" type="presParOf" srcId="{51F626DC-4889-4DB8-AE0D-BEDE779E9785}" destId="{341367DE-A4C4-4652-A2A3-38B022B8C92A}" srcOrd="0" destOrd="0" presId="urn:microsoft.com/office/officeart/2005/8/layout/chevron2"/>
    <dgm:cxn modelId="{69FD6234-C618-4D7B-9D66-2DCDDC00A942}" type="presParOf" srcId="{51F626DC-4889-4DB8-AE0D-BEDE779E9785}" destId="{7EA32703-CBB1-472B-BA60-C14AF6370049}" srcOrd="1" destOrd="0" presId="urn:microsoft.com/office/officeart/2005/8/layout/chevron2"/>
    <dgm:cxn modelId="{6EA0975D-56F5-4F0C-9A4A-EF29DBCB9F41}" type="presParOf" srcId="{F7F561EC-B4C7-4A63-A135-E572545C36E1}" destId="{1561895C-80A4-4A79-A0D7-D82BF43607B8}" srcOrd="5" destOrd="0" presId="urn:microsoft.com/office/officeart/2005/8/layout/chevron2"/>
    <dgm:cxn modelId="{CB1F9A43-8C39-40A5-9B24-C6085802FC2E}" type="presParOf" srcId="{F7F561EC-B4C7-4A63-A135-E572545C36E1}" destId="{8BF93AE7-E50C-4C29-BF31-157876D6EAB3}" srcOrd="6" destOrd="0" presId="urn:microsoft.com/office/officeart/2005/8/layout/chevron2"/>
    <dgm:cxn modelId="{7476FB2A-BC1C-4B7E-8BA0-B682BE808253}" type="presParOf" srcId="{8BF93AE7-E50C-4C29-BF31-157876D6EAB3}" destId="{1511AED5-0AEF-44A3-9034-623F12D15910}" srcOrd="0" destOrd="0" presId="urn:microsoft.com/office/officeart/2005/8/layout/chevron2"/>
    <dgm:cxn modelId="{36688B3B-4815-4644-8871-E5F1D66C1EB9}" type="presParOf" srcId="{8BF93AE7-E50C-4C29-BF31-157876D6EAB3}" destId="{E504C6B4-2238-4A82-9628-FC28914A8671}" srcOrd="1" destOrd="0" presId="urn:microsoft.com/office/officeart/2005/8/layout/chevron2"/>
    <dgm:cxn modelId="{FC0A14FD-2C7E-48AD-98B4-47A2D5E119A7}" type="presParOf" srcId="{F7F561EC-B4C7-4A63-A135-E572545C36E1}" destId="{328E770D-B05A-4F07-8FF6-F0939F59969C}" srcOrd="7" destOrd="0" presId="urn:microsoft.com/office/officeart/2005/8/layout/chevron2"/>
    <dgm:cxn modelId="{D9F93C13-95A9-4F73-A3B9-2471769182ED}" type="presParOf" srcId="{F7F561EC-B4C7-4A63-A135-E572545C36E1}" destId="{1EABA5EC-45F3-4822-A444-A6759309071F}" srcOrd="8" destOrd="0" presId="urn:microsoft.com/office/officeart/2005/8/layout/chevron2"/>
    <dgm:cxn modelId="{A81CF015-C366-40BC-89FC-278E32F00EF9}" type="presParOf" srcId="{1EABA5EC-45F3-4822-A444-A6759309071F}" destId="{51C57290-D62C-49D6-9141-89EA448A47E6}" srcOrd="0" destOrd="0" presId="urn:microsoft.com/office/officeart/2005/8/layout/chevron2"/>
    <dgm:cxn modelId="{8FBD815F-7CAE-4190-A4A7-FBA5AC63EEFC}" type="presParOf" srcId="{1EABA5EC-45F3-4822-A444-A6759309071F}" destId="{423E6371-179B-446C-85C4-61878034CDCE}" srcOrd="1" destOrd="0" presId="urn:microsoft.com/office/officeart/2005/8/layout/chevron2"/>
    <dgm:cxn modelId="{FAC84806-D5B2-4CDB-8996-C884EE47C48C}" type="presParOf" srcId="{F7F561EC-B4C7-4A63-A135-E572545C36E1}" destId="{8E5FFAF5-351A-4270-93C8-CD03BE11BEF0}" srcOrd="9" destOrd="0" presId="urn:microsoft.com/office/officeart/2005/8/layout/chevron2"/>
    <dgm:cxn modelId="{CEFC4363-E7EF-4568-B0C8-0C3DCC3EE401}" type="presParOf" srcId="{F7F561EC-B4C7-4A63-A135-E572545C36E1}" destId="{499F563E-D054-4EDA-959A-6DA47A1DB632}" srcOrd="10" destOrd="0" presId="urn:microsoft.com/office/officeart/2005/8/layout/chevron2"/>
    <dgm:cxn modelId="{CC87D0C2-C71E-43C8-A4F7-A48B025A2714}" type="presParOf" srcId="{499F563E-D054-4EDA-959A-6DA47A1DB632}" destId="{6AD8A713-0D2C-4119-AF35-032445DA1192}" srcOrd="0" destOrd="0" presId="urn:microsoft.com/office/officeart/2005/8/layout/chevron2"/>
    <dgm:cxn modelId="{29335F99-5287-40F9-94B6-6937DC34D3D8}" type="presParOf" srcId="{499F563E-D054-4EDA-959A-6DA47A1DB632}" destId="{D97BF385-86FB-47EC-B579-683B76184472}" srcOrd="1" destOrd="0" presId="urn:microsoft.com/office/officeart/2005/8/layout/chevron2"/>
    <dgm:cxn modelId="{0AF85BBB-A406-4862-A399-07D9F4833B4B}" type="presParOf" srcId="{F7F561EC-B4C7-4A63-A135-E572545C36E1}" destId="{391006F2-29CB-46F4-8C23-14A8FBE9EF20}" srcOrd="11" destOrd="0" presId="urn:microsoft.com/office/officeart/2005/8/layout/chevron2"/>
    <dgm:cxn modelId="{0BD3DC29-5EEF-436C-94A6-FCD2CF7473AD}" type="presParOf" srcId="{F7F561EC-B4C7-4A63-A135-E572545C36E1}" destId="{5824CDD1-7A32-4C37-875B-AAFE2DC3532E}" srcOrd="12" destOrd="0" presId="urn:microsoft.com/office/officeart/2005/8/layout/chevron2"/>
    <dgm:cxn modelId="{3E4D7B99-184D-4018-BB7C-11C4B6A119E9}" type="presParOf" srcId="{5824CDD1-7A32-4C37-875B-AAFE2DC3532E}" destId="{EABD8D7A-B6E5-4A19-9009-0DDFEAFD93B2}" srcOrd="0" destOrd="0" presId="urn:microsoft.com/office/officeart/2005/8/layout/chevron2"/>
    <dgm:cxn modelId="{74CCA740-5C3E-43EA-9C6C-EC3F7F75CF77}" type="presParOf" srcId="{5824CDD1-7A32-4C37-875B-AAFE2DC3532E}" destId="{467DABB5-1841-4DE2-9A2D-828781D9A61A}" srcOrd="1" destOrd="0" presId="urn:microsoft.com/office/officeart/2005/8/layout/chevron2"/>
    <dgm:cxn modelId="{2445DBFF-32E8-497D-BC4B-E4C579601199}" type="presParOf" srcId="{F7F561EC-B4C7-4A63-A135-E572545C36E1}" destId="{516A25AF-6BCA-406A-B6D9-F796DB42950E}" srcOrd="13" destOrd="0" presId="urn:microsoft.com/office/officeart/2005/8/layout/chevron2"/>
    <dgm:cxn modelId="{2A326F01-70AA-49C5-A1A5-43E07C67F334}" type="presParOf" srcId="{F7F561EC-B4C7-4A63-A135-E572545C36E1}" destId="{311341EC-EC16-483C-88B1-F1295E1DDD47}" srcOrd="14" destOrd="0" presId="urn:microsoft.com/office/officeart/2005/8/layout/chevron2"/>
    <dgm:cxn modelId="{A2490585-C97B-4959-8652-79C4AD7F87F6}" type="presParOf" srcId="{311341EC-EC16-483C-88B1-F1295E1DDD47}" destId="{0ECC519B-9937-4864-A7F4-16CB23C701E5}" srcOrd="0" destOrd="0" presId="urn:microsoft.com/office/officeart/2005/8/layout/chevron2"/>
    <dgm:cxn modelId="{774E3D71-DAA5-484E-B1C0-E2ADBEBEEDB3}" type="presParOf" srcId="{311341EC-EC16-483C-88B1-F1295E1DDD47}" destId="{FCAC1F5C-66A9-4AC0-98FC-3CC021059C07}" srcOrd="1" destOrd="0" presId="urn:microsoft.com/office/officeart/2005/8/layout/chevron2"/>
    <dgm:cxn modelId="{EC410418-B355-4A7D-A5B8-17190E837F9F}" type="presParOf" srcId="{F7F561EC-B4C7-4A63-A135-E572545C36E1}" destId="{81D8F843-D190-4364-A422-CF7EC5BB0CAA}" srcOrd="15" destOrd="0" presId="urn:microsoft.com/office/officeart/2005/8/layout/chevron2"/>
    <dgm:cxn modelId="{F8D6F9E6-1917-40BF-86F4-F915CF1D3795}" type="presParOf" srcId="{F7F561EC-B4C7-4A63-A135-E572545C36E1}" destId="{82DADDE5-47F9-4CB6-9DE9-11B672C0A48D}" srcOrd="16" destOrd="0" presId="urn:microsoft.com/office/officeart/2005/8/layout/chevron2"/>
    <dgm:cxn modelId="{FC88296A-6E1E-4227-9C04-AD0044400718}" type="presParOf" srcId="{82DADDE5-47F9-4CB6-9DE9-11B672C0A48D}" destId="{DA93AF89-2166-4043-8397-80FF236213F8}" srcOrd="0" destOrd="0" presId="urn:microsoft.com/office/officeart/2005/8/layout/chevron2"/>
    <dgm:cxn modelId="{41DB89BB-5A9F-4D88-A749-BE93F8A3674E}" type="presParOf" srcId="{82DADDE5-47F9-4CB6-9DE9-11B672C0A48D}" destId="{5C38C748-C476-4FDB-95F4-3BA79F1A01B3}" srcOrd="1" destOrd="0" presId="urn:microsoft.com/office/officeart/2005/8/layout/chevron2"/>
    <dgm:cxn modelId="{4DC57AE6-0306-4087-A2DE-4AA5A8A3AC8D}" type="presParOf" srcId="{F7F561EC-B4C7-4A63-A135-E572545C36E1}" destId="{35202349-F6F7-4593-B9DE-DB5740831F3C}" srcOrd="17" destOrd="0" presId="urn:microsoft.com/office/officeart/2005/8/layout/chevron2"/>
    <dgm:cxn modelId="{3EC9CF3B-484F-45AA-97AF-FFA1F464A3E3}" type="presParOf" srcId="{F7F561EC-B4C7-4A63-A135-E572545C36E1}" destId="{8D0C9187-773B-49FA-BCC5-6F6879CE9624}" srcOrd="18" destOrd="0" presId="urn:microsoft.com/office/officeart/2005/8/layout/chevron2"/>
    <dgm:cxn modelId="{B80CA539-9E1A-4B0C-8BD6-A68B57CA3361}" type="presParOf" srcId="{8D0C9187-773B-49FA-BCC5-6F6879CE9624}" destId="{62B385B6-026C-4382-ACEF-4A3630FAC2C2}" srcOrd="0" destOrd="0" presId="urn:microsoft.com/office/officeart/2005/8/layout/chevron2"/>
    <dgm:cxn modelId="{CD74BFDC-B14D-419A-91E9-483AA7DBD76F}" type="presParOf" srcId="{8D0C9187-773B-49FA-BCC5-6F6879CE9624}" destId="{E095AC48-C979-4E93-931F-32DFDA1AAC1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E20C6-1DDA-4E11-9133-50937426C852}">
      <dsp:nvSpPr>
        <dsp:cNvPr id="0" name=""/>
        <dsp:cNvSpPr/>
      </dsp:nvSpPr>
      <dsp:spPr>
        <a:xfrm rot="5400000">
          <a:off x="-105751" y="107478"/>
          <a:ext cx="705008" cy="4935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b="0" i="0" u="none" strike="noStrike" kern="1200" cap="none" baseline="0" noProof="0">
              <a:solidFill>
                <a:schemeClr val="bg1"/>
              </a:solidFill>
              <a:latin typeface="Corbel"/>
              <a:cs typeface="Calibri Light"/>
            </a:rPr>
            <a:t>1</a:t>
          </a:r>
        </a:p>
      </dsp:txBody>
      <dsp:txXfrm rot="-5400000">
        <a:off x="1" y="248480"/>
        <a:ext cx="493505" cy="211503"/>
      </dsp:txXfrm>
    </dsp:sp>
    <dsp:sp modelId="{C0057FD4-A6D4-456A-81F1-6AD72ACDA52F}">
      <dsp:nvSpPr>
        <dsp:cNvPr id="0" name=""/>
        <dsp:cNvSpPr/>
      </dsp:nvSpPr>
      <dsp:spPr>
        <a:xfrm rot="5400000">
          <a:off x="5859624" y="-5364391"/>
          <a:ext cx="458255" cy="111904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900686-2818-4EF7-81DD-97DC9E3E0CE6}">
      <dsp:nvSpPr>
        <dsp:cNvPr id="0" name=""/>
        <dsp:cNvSpPr/>
      </dsp:nvSpPr>
      <dsp:spPr>
        <a:xfrm rot="5400000">
          <a:off x="-105751" y="754681"/>
          <a:ext cx="705008" cy="4935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i="0" u="none" strike="noStrike" kern="1200" cap="none" baseline="0" noProof="0">
              <a:solidFill>
                <a:schemeClr val="bg1"/>
              </a:solidFill>
              <a:latin typeface="Corbel"/>
              <a:cs typeface="Calibri Light"/>
            </a:rPr>
            <a:t>2</a:t>
          </a:r>
        </a:p>
      </dsp:txBody>
      <dsp:txXfrm rot="-5400000">
        <a:off x="1" y="895683"/>
        <a:ext cx="493505" cy="211503"/>
      </dsp:txXfrm>
    </dsp:sp>
    <dsp:sp modelId="{65902E79-6E89-4A82-BBA0-1C0AE4D60517}">
      <dsp:nvSpPr>
        <dsp:cNvPr id="0" name=""/>
        <dsp:cNvSpPr/>
      </dsp:nvSpPr>
      <dsp:spPr>
        <a:xfrm rot="5400000">
          <a:off x="5859624" y="-4717188"/>
          <a:ext cx="458255" cy="111904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1367DE-A4C4-4652-A2A3-38B022B8C92A}">
      <dsp:nvSpPr>
        <dsp:cNvPr id="0" name=""/>
        <dsp:cNvSpPr/>
      </dsp:nvSpPr>
      <dsp:spPr>
        <a:xfrm rot="5400000">
          <a:off x="-105751" y="1401884"/>
          <a:ext cx="705008" cy="4935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Corbel"/>
              <a:cs typeface="Calibri Light" panose="020F0302020204030204"/>
            </a:rPr>
            <a:t>3</a:t>
          </a:r>
        </a:p>
      </dsp:txBody>
      <dsp:txXfrm rot="-5400000">
        <a:off x="1" y="1542886"/>
        <a:ext cx="493505" cy="211503"/>
      </dsp:txXfrm>
    </dsp:sp>
    <dsp:sp modelId="{7EA32703-CBB1-472B-BA60-C14AF6370049}">
      <dsp:nvSpPr>
        <dsp:cNvPr id="0" name=""/>
        <dsp:cNvSpPr/>
      </dsp:nvSpPr>
      <dsp:spPr>
        <a:xfrm rot="5400000">
          <a:off x="5859624" y="-4069985"/>
          <a:ext cx="458255" cy="111904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11AED5-0AEF-44A3-9034-623F12D15910}">
      <dsp:nvSpPr>
        <dsp:cNvPr id="0" name=""/>
        <dsp:cNvSpPr/>
      </dsp:nvSpPr>
      <dsp:spPr>
        <a:xfrm rot="5400000">
          <a:off x="-105751" y="2049088"/>
          <a:ext cx="705008" cy="4935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bg1"/>
              </a:solidFill>
              <a:latin typeface="Corbel"/>
              <a:cs typeface="Calibri Light" panose="020F0302020204030204"/>
            </a:rPr>
            <a:t>4</a:t>
          </a:r>
        </a:p>
      </dsp:txBody>
      <dsp:txXfrm rot="-5400000">
        <a:off x="1" y="2190090"/>
        <a:ext cx="493505" cy="211503"/>
      </dsp:txXfrm>
    </dsp:sp>
    <dsp:sp modelId="{E504C6B4-2238-4A82-9628-FC28914A8671}">
      <dsp:nvSpPr>
        <dsp:cNvPr id="0" name=""/>
        <dsp:cNvSpPr/>
      </dsp:nvSpPr>
      <dsp:spPr>
        <a:xfrm rot="5400000">
          <a:off x="5859624" y="-3422781"/>
          <a:ext cx="458255" cy="111904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C57290-D62C-49D6-9141-89EA448A47E6}">
      <dsp:nvSpPr>
        <dsp:cNvPr id="0" name=""/>
        <dsp:cNvSpPr/>
      </dsp:nvSpPr>
      <dsp:spPr>
        <a:xfrm rot="5400000">
          <a:off x="-105751" y="2696291"/>
          <a:ext cx="705008" cy="4935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Corbel"/>
              <a:cs typeface="Calibri Light" panose="020F0302020204030204"/>
            </a:rPr>
            <a:t>5</a:t>
          </a:r>
        </a:p>
      </dsp:txBody>
      <dsp:txXfrm rot="-5400000">
        <a:off x="1" y="2837293"/>
        <a:ext cx="493505" cy="211503"/>
      </dsp:txXfrm>
    </dsp:sp>
    <dsp:sp modelId="{423E6371-179B-446C-85C4-61878034CDCE}">
      <dsp:nvSpPr>
        <dsp:cNvPr id="0" name=""/>
        <dsp:cNvSpPr/>
      </dsp:nvSpPr>
      <dsp:spPr>
        <a:xfrm rot="5400000">
          <a:off x="5859624" y="-2775578"/>
          <a:ext cx="458255" cy="111904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D8A713-0D2C-4119-AF35-032445DA1192}">
      <dsp:nvSpPr>
        <dsp:cNvPr id="0" name=""/>
        <dsp:cNvSpPr/>
      </dsp:nvSpPr>
      <dsp:spPr>
        <a:xfrm rot="5400000">
          <a:off x="-105751" y="3343494"/>
          <a:ext cx="705008" cy="4935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bg1"/>
              </a:solidFill>
              <a:latin typeface="Corbel"/>
              <a:cs typeface="Calibri Light" panose="020F0302020204030204"/>
            </a:rPr>
            <a:t>6</a:t>
          </a:r>
        </a:p>
      </dsp:txBody>
      <dsp:txXfrm rot="-5400000">
        <a:off x="1" y="3484496"/>
        <a:ext cx="493505" cy="211503"/>
      </dsp:txXfrm>
    </dsp:sp>
    <dsp:sp modelId="{D97BF385-86FB-47EC-B579-683B76184472}">
      <dsp:nvSpPr>
        <dsp:cNvPr id="0" name=""/>
        <dsp:cNvSpPr/>
      </dsp:nvSpPr>
      <dsp:spPr>
        <a:xfrm rot="5400000">
          <a:off x="5859624" y="-2128375"/>
          <a:ext cx="458255" cy="111904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BD8D7A-B6E5-4A19-9009-0DDFEAFD93B2}">
      <dsp:nvSpPr>
        <dsp:cNvPr id="0" name=""/>
        <dsp:cNvSpPr/>
      </dsp:nvSpPr>
      <dsp:spPr>
        <a:xfrm rot="5400000">
          <a:off x="-105751" y="3990697"/>
          <a:ext cx="705008" cy="4935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Corbel"/>
              <a:cs typeface="Calibri Light" panose="020F0302020204030204"/>
            </a:rPr>
            <a:t>7</a:t>
          </a:r>
        </a:p>
      </dsp:txBody>
      <dsp:txXfrm rot="-5400000">
        <a:off x="1" y="4131699"/>
        <a:ext cx="493505" cy="211503"/>
      </dsp:txXfrm>
    </dsp:sp>
    <dsp:sp modelId="{467DABB5-1841-4DE2-9A2D-828781D9A61A}">
      <dsp:nvSpPr>
        <dsp:cNvPr id="0" name=""/>
        <dsp:cNvSpPr/>
      </dsp:nvSpPr>
      <dsp:spPr>
        <a:xfrm rot="5400000">
          <a:off x="5859624" y="-1481172"/>
          <a:ext cx="458255" cy="111904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CC519B-9937-4864-A7F4-16CB23C701E5}">
      <dsp:nvSpPr>
        <dsp:cNvPr id="0" name=""/>
        <dsp:cNvSpPr/>
      </dsp:nvSpPr>
      <dsp:spPr>
        <a:xfrm rot="5400000">
          <a:off x="-105751" y="4637901"/>
          <a:ext cx="705008" cy="4935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bg1"/>
              </a:solidFill>
              <a:latin typeface="Corbel"/>
              <a:cs typeface="Calibri Light" panose="020F0302020204030204"/>
            </a:rPr>
            <a:t>8</a:t>
          </a:r>
        </a:p>
      </dsp:txBody>
      <dsp:txXfrm rot="-5400000">
        <a:off x="1" y="4778903"/>
        <a:ext cx="493505" cy="211503"/>
      </dsp:txXfrm>
    </dsp:sp>
    <dsp:sp modelId="{FCAC1F5C-66A9-4AC0-98FC-3CC021059C07}">
      <dsp:nvSpPr>
        <dsp:cNvPr id="0" name=""/>
        <dsp:cNvSpPr/>
      </dsp:nvSpPr>
      <dsp:spPr>
        <a:xfrm rot="5400000">
          <a:off x="5859624" y="-833968"/>
          <a:ext cx="458255" cy="111904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93AF89-2166-4043-8397-80FF236213F8}">
      <dsp:nvSpPr>
        <dsp:cNvPr id="0" name=""/>
        <dsp:cNvSpPr/>
      </dsp:nvSpPr>
      <dsp:spPr>
        <a:xfrm rot="5400000">
          <a:off x="-105751" y="5285104"/>
          <a:ext cx="705008" cy="4935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Corbel"/>
              <a:cs typeface="Calibri Light" panose="020F0302020204030204"/>
            </a:rPr>
            <a:t>9</a:t>
          </a:r>
        </a:p>
      </dsp:txBody>
      <dsp:txXfrm rot="-5400000">
        <a:off x="1" y="5426106"/>
        <a:ext cx="493505" cy="211503"/>
      </dsp:txXfrm>
    </dsp:sp>
    <dsp:sp modelId="{5C38C748-C476-4FDB-95F4-3BA79F1A01B3}">
      <dsp:nvSpPr>
        <dsp:cNvPr id="0" name=""/>
        <dsp:cNvSpPr/>
      </dsp:nvSpPr>
      <dsp:spPr>
        <a:xfrm rot="5400000">
          <a:off x="5859624" y="-186765"/>
          <a:ext cx="458255" cy="111904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B385B6-026C-4382-ACEF-4A3630FAC2C2}">
      <dsp:nvSpPr>
        <dsp:cNvPr id="0" name=""/>
        <dsp:cNvSpPr/>
      </dsp:nvSpPr>
      <dsp:spPr>
        <a:xfrm rot="5400000">
          <a:off x="-105751" y="5932307"/>
          <a:ext cx="705008" cy="49350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Corbel"/>
              <a:cs typeface="Calibri Light" panose="020F0302020204030204"/>
            </a:rPr>
            <a:t>10</a:t>
          </a:r>
        </a:p>
      </dsp:txBody>
      <dsp:txXfrm rot="-5400000">
        <a:off x="1" y="6073309"/>
        <a:ext cx="493505" cy="211503"/>
      </dsp:txXfrm>
    </dsp:sp>
    <dsp:sp modelId="{E095AC48-C979-4E93-931F-32DFDA1AAC19}">
      <dsp:nvSpPr>
        <dsp:cNvPr id="0" name=""/>
        <dsp:cNvSpPr/>
      </dsp:nvSpPr>
      <dsp:spPr>
        <a:xfrm rot="5400000">
          <a:off x="5859624" y="460437"/>
          <a:ext cx="458255" cy="111904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C00000"/>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C00000"/>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changeil.org" TargetMode="External"/><Relationship Id="rId13" Type="http://schemas.openxmlformats.org/officeDocument/2006/relationships/hyperlink" Target="http://www.dhs.state.il.us" TargetMode="External"/><Relationship Id="rId3" Type="http://schemas.openxmlformats.org/officeDocument/2006/relationships/image" Target="../media/image21.png"/><Relationship Id="rId7" Type="http://schemas.openxmlformats.org/officeDocument/2006/relationships/hyperlink" Target="http://www.census.gov" TargetMode="External"/><Relationship Id="rId12" Type="http://schemas.openxmlformats.org/officeDocument/2006/relationships/hyperlink" Target="http://www.illinoiscensus2020.com"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illinoiscampuscompact.org" TargetMode="External"/><Relationship Id="rId11" Type="http://schemas.openxmlformats.org/officeDocument/2006/relationships/hyperlink" Target="http://www.censushardtocountmaps2020.us" TargetMode="External"/><Relationship Id="rId5" Type="http://schemas.openxmlformats.org/officeDocument/2006/relationships/hyperlink" Target="http://www.compact.org" TargetMode="External"/><Relationship Id="rId15" Type="http://schemas.openxmlformats.org/officeDocument/2006/relationships/hyperlink" Target="mailto:chicago.rcc.partnership@2020census.gov" TargetMode="External"/><Relationship Id="rId10" Type="http://schemas.openxmlformats.org/officeDocument/2006/relationships/hyperlink" Target="http://www.myforefront.org" TargetMode="External"/><Relationship Id="rId4" Type="http://schemas.openxmlformats.org/officeDocument/2006/relationships/image" Target="../media/image22.svg"/><Relationship Id="rId9" Type="http://schemas.openxmlformats.org/officeDocument/2006/relationships/hyperlink" Target="http://www.chicago.gov" TargetMode="External"/><Relationship Id="rId14" Type="http://schemas.openxmlformats.org/officeDocument/2006/relationships/hyperlink" Target="http://www.dph.illinois.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hyperlink" Target="mailto:nfurlett@compact.org" TargetMode="External"/><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mailto:Khamor@adler.edu" TargetMode="External"/><Relationship Id="rId11" Type="http://schemas.openxmlformats.org/officeDocument/2006/relationships/image" Target="../media/image31.png"/><Relationship Id="rId5" Type="http://schemas.openxmlformats.org/officeDocument/2006/relationships/hyperlink" Target="mailto:Dpanosh@adler.edu" TargetMode="External"/><Relationship Id="rId10" Type="http://schemas.openxmlformats.org/officeDocument/2006/relationships/image" Target="../media/image30.svg"/><Relationship Id="rId4" Type="http://schemas.openxmlformats.org/officeDocument/2006/relationships/hyperlink" Target="mailto:Nfaufman@adler.edu" TargetMode="External"/><Relationship Id="rId9" Type="http://schemas.openxmlformats.org/officeDocument/2006/relationships/image" Target="../media/image29.png"/><Relationship Id="rId14"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7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7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729656" y="213417"/>
            <a:ext cx="4705354" cy="2652277"/>
          </a:xfrm>
        </p:spPr>
        <p:txBody>
          <a:bodyPr vert="horz" lIns="91440" tIns="45720" rIns="91440" bIns="45720" rtlCol="0" anchor="t">
            <a:noAutofit/>
          </a:bodyPr>
          <a:lstStyle/>
          <a:p>
            <a:r>
              <a:rPr lang="en-US">
                <a:solidFill>
                  <a:srgbClr val="000000"/>
                </a:solidFill>
                <a:latin typeface="Corbel"/>
                <a:cs typeface="Calibri Light"/>
              </a:rPr>
              <a:t>Fellowship</a:t>
            </a:r>
            <a:br>
              <a:rPr lang="en-US">
                <a:solidFill>
                  <a:srgbClr val="000000"/>
                </a:solidFill>
                <a:latin typeface="Corbel"/>
                <a:cs typeface="Calibri Light"/>
              </a:rPr>
            </a:br>
            <a:r>
              <a:rPr lang="en-US">
                <a:solidFill>
                  <a:srgbClr val="000000"/>
                </a:solidFill>
                <a:latin typeface="Corbel"/>
                <a:cs typeface="Calibri Light"/>
              </a:rPr>
              <a:t> Resource </a:t>
            </a:r>
            <a:br>
              <a:rPr lang="en-US">
                <a:solidFill>
                  <a:srgbClr val="000000"/>
                </a:solidFill>
                <a:latin typeface="Corbel"/>
                <a:cs typeface="Calibri Light"/>
              </a:rPr>
            </a:br>
            <a:r>
              <a:rPr lang="en-US">
                <a:solidFill>
                  <a:srgbClr val="000000"/>
                </a:solidFill>
                <a:latin typeface="Corbel"/>
                <a:cs typeface="Calibri Light"/>
              </a:rPr>
              <a:t>Manual</a:t>
            </a:r>
            <a:endParaRPr lang="en-US">
              <a:solidFill>
                <a:srgbClr val="000000"/>
              </a:solidFill>
              <a:cs typeface="Calibri Light" panose="020F0302020204030204"/>
            </a:endParaRPr>
          </a:p>
        </p:txBody>
      </p:sp>
      <p:sp>
        <p:nvSpPr>
          <p:cNvPr id="3" name="Subtitle 2"/>
          <p:cNvSpPr>
            <a:spLocks noGrp="1"/>
          </p:cNvSpPr>
          <p:nvPr>
            <p:ph type="subTitle" idx="1"/>
          </p:nvPr>
        </p:nvSpPr>
        <p:spPr>
          <a:xfrm>
            <a:off x="6844979" y="5830018"/>
            <a:ext cx="4805691" cy="838831"/>
          </a:xfrm>
        </p:spPr>
        <p:txBody>
          <a:bodyPr vert="horz" lIns="91440" tIns="45720" rIns="91440" bIns="45720" rtlCol="0" anchor="b">
            <a:normAutofit/>
          </a:bodyPr>
          <a:lstStyle/>
          <a:p>
            <a:pPr algn="l"/>
            <a:endParaRPr lang="en-US" sz="1800">
              <a:solidFill>
                <a:srgbClr val="000000"/>
              </a:solidFill>
              <a:latin typeface="Corbel"/>
              <a:cs typeface="Calibri"/>
            </a:endParaRPr>
          </a:p>
          <a:p>
            <a:r>
              <a:rPr lang="en-US" sz="1800">
                <a:solidFill>
                  <a:srgbClr val="000000"/>
                </a:solidFill>
                <a:latin typeface="Corbel"/>
                <a:cs typeface="Calibri"/>
              </a:rPr>
              <a:t>FELLOWSHIP PROGRAM GUIDE </a:t>
            </a:r>
          </a:p>
        </p:txBody>
      </p:sp>
      <p:sp>
        <p:nvSpPr>
          <p:cNvPr id="70"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close up of a logo&#10;&#10;Description generated with very high confidence">
            <a:extLst>
              <a:ext uri="{FF2B5EF4-FFF2-40B4-BE49-F238E27FC236}">
                <a16:creationId xmlns:a16="http://schemas.microsoft.com/office/drawing/2014/main" id="{9CB0CF89-7D6D-434E-849A-9F4C7CDEF95B}"/>
              </a:ext>
            </a:extLst>
          </p:cNvPr>
          <p:cNvPicPr>
            <a:picLocks noChangeAspect="1"/>
          </p:cNvPicPr>
          <p:nvPr/>
        </p:nvPicPr>
        <p:blipFill rotWithShape="1">
          <a:blip r:embed="rId3">
            <a:alphaModFix/>
          </a:blip>
          <a:srcRect l="10277" r="21073" b="2"/>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5" name="TextBox 4">
            <a:extLst>
              <a:ext uri="{FF2B5EF4-FFF2-40B4-BE49-F238E27FC236}">
                <a16:creationId xmlns:a16="http://schemas.microsoft.com/office/drawing/2014/main" id="{54F4BC58-F6FD-41ED-9154-AAF3415CCF59}"/>
              </a:ext>
            </a:extLst>
          </p:cNvPr>
          <p:cNvSpPr txBox="1"/>
          <p:nvPr/>
        </p:nvSpPr>
        <p:spPr>
          <a:xfrm>
            <a:off x="10894483" y="6491817"/>
            <a:ext cx="14943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orbel"/>
              <a:cs typeface="Calibri"/>
            </a:endParaRPr>
          </a:p>
        </p:txBody>
      </p:sp>
      <p:sp>
        <p:nvSpPr>
          <p:cNvPr id="6" name="TextBox 5">
            <a:extLst>
              <a:ext uri="{FF2B5EF4-FFF2-40B4-BE49-F238E27FC236}">
                <a16:creationId xmlns:a16="http://schemas.microsoft.com/office/drawing/2014/main" id="{E2386DC2-693A-4F36-BA47-1611FCD97CC5}"/>
              </a:ext>
            </a:extLst>
          </p:cNvPr>
          <p:cNvSpPr txBox="1"/>
          <p:nvPr/>
        </p:nvSpPr>
        <p:spPr>
          <a:xfrm>
            <a:off x="6708476" y="5630174"/>
            <a:ext cx="548927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chemeClr val="accent1">
                    <a:lumMod val="40000"/>
                    <a:lumOff val="60000"/>
                  </a:schemeClr>
                </a:solidFill>
                <a:latin typeface="Corbel"/>
                <a:cs typeface="Calibri"/>
              </a:rPr>
              <a:t>Your - Count - Matters</a:t>
            </a:r>
            <a:r>
              <a:rPr lang="en-US" sz="4000">
                <a:solidFill>
                  <a:srgbClr val="FF0000"/>
                </a:solidFill>
                <a:latin typeface="Corbel"/>
                <a:cs typeface="Calibri"/>
              </a:rPr>
              <a:t> </a:t>
            </a:r>
            <a:endParaRPr lang="en-US">
              <a:solidFill>
                <a:srgbClr val="FF0000"/>
              </a:solidFill>
              <a:cs typeface="Calibri"/>
            </a:endParaRPr>
          </a:p>
        </p:txBody>
      </p:sp>
      <p:cxnSp>
        <p:nvCxnSpPr>
          <p:cNvPr id="7" name="Straight Arrow Connector 6">
            <a:extLst>
              <a:ext uri="{FF2B5EF4-FFF2-40B4-BE49-F238E27FC236}">
                <a16:creationId xmlns:a16="http://schemas.microsoft.com/office/drawing/2014/main" id="{25EE172D-AB71-4CC3-A679-5429B3395AC3}"/>
              </a:ext>
            </a:extLst>
          </p:cNvPr>
          <p:cNvCxnSpPr/>
          <p:nvPr/>
        </p:nvCxnSpPr>
        <p:spPr>
          <a:xfrm>
            <a:off x="7061260" y="4494901"/>
            <a:ext cx="4643885"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3CCFA86-DDD4-42CF-BFF2-0D4851A6AC5B}"/>
              </a:ext>
            </a:extLst>
          </p:cNvPr>
          <p:cNvSpPr txBox="1"/>
          <p:nvPr/>
        </p:nvSpPr>
        <p:spPr>
          <a:xfrm>
            <a:off x="7066113" y="4564452"/>
            <a:ext cx="989163"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Corbel"/>
                <a:cs typeface="Calibri"/>
              </a:rPr>
              <a:t>(Your Name) </a:t>
            </a:r>
          </a:p>
        </p:txBody>
      </p:sp>
      <p:sp>
        <p:nvSpPr>
          <p:cNvPr id="9" name="TextBox 8">
            <a:extLst>
              <a:ext uri="{FF2B5EF4-FFF2-40B4-BE49-F238E27FC236}">
                <a16:creationId xmlns:a16="http://schemas.microsoft.com/office/drawing/2014/main" id="{668D53FF-D670-4EB6-A1ED-C6AA4722B910}"/>
              </a:ext>
            </a:extLst>
          </p:cNvPr>
          <p:cNvSpPr txBox="1"/>
          <p:nvPr/>
        </p:nvSpPr>
        <p:spPr>
          <a:xfrm>
            <a:off x="9792855" y="4551218"/>
            <a:ext cx="274320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latin typeface="Corbel"/>
                <a:cs typeface="Calibri"/>
              </a:rPr>
              <a:t>(Today's Date)</a:t>
            </a:r>
          </a:p>
        </p:txBody>
      </p:sp>
      <p:cxnSp>
        <p:nvCxnSpPr>
          <p:cNvPr id="10" name="Straight Arrow Connector 9">
            <a:extLst>
              <a:ext uri="{FF2B5EF4-FFF2-40B4-BE49-F238E27FC236}">
                <a16:creationId xmlns:a16="http://schemas.microsoft.com/office/drawing/2014/main" id="{C36304C4-7DC5-4925-925C-4090B8270274}"/>
              </a:ext>
            </a:extLst>
          </p:cNvPr>
          <p:cNvCxnSpPr/>
          <p:nvPr/>
        </p:nvCxnSpPr>
        <p:spPr>
          <a:xfrm flipH="1">
            <a:off x="9464675" y="4257675"/>
            <a:ext cx="150092" cy="207817"/>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E47C84D-02BA-45A5-A5E7-AD4C4456998D}"/>
              </a:ext>
            </a:extLst>
          </p:cNvPr>
          <p:cNvSpPr>
            <a:spLocks noGrp="1"/>
          </p:cNvSpPr>
          <p:nvPr>
            <p:ph type="title"/>
          </p:nvPr>
        </p:nvSpPr>
        <p:spPr>
          <a:xfrm>
            <a:off x="2455151" y="34873"/>
            <a:ext cx="7141971" cy="980803"/>
          </a:xfrm>
        </p:spPr>
        <p:txBody>
          <a:bodyPr vert="horz" lIns="91440" tIns="45720" rIns="91440" bIns="45720" rtlCol="0" anchor="ctr">
            <a:normAutofit/>
          </a:bodyPr>
          <a:lstStyle/>
          <a:p>
            <a:pPr algn="ctr"/>
            <a:r>
              <a:rPr lang="en-US" sz="6000">
                <a:solidFill>
                  <a:srgbClr val="FFFFFF"/>
                </a:solidFill>
                <a:latin typeface="Corbel"/>
                <a:cs typeface="Calibri Light"/>
              </a:rPr>
              <a:t>College Students</a:t>
            </a:r>
            <a:endParaRPr lang="en-US" sz="6600" kern="1200">
              <a:solidFill>
                <a:srgbClr val="FFFFFF"/>
              </a:solidFill>
              <a:latin typeface="+mj-lt"/>
              <a:cs typeface="Calibri Light"/>
            </a:endParaRPr>
          </a:p>
        </p:txBody>
      </p:sp>
      <p:sp>
        <p:nvSpPr>
          <p:cNvPr id="4" name="TextBox 3">
            <a:extLst>
              <a:ext uri="{FF2B5EF4-FFF2-40B4-BE49-F238E27FC236}">
                <a16:creationId xmlns:a16="http://schemas.microsoft.com/office/drawing/2014/main" id="{5E1EF6B2-E26B-44E4-AB9C-F47E88B13B76}"/>
              </a:ext>
            </a:extLst>
          </p:cNvPr>
          <p:cNvSpPr txBox="1"/>
          <p:nvPr/>
        </p:nvSpPr>
        <p:spPr>
          <a:xfrm>
            <a:off x="948433" y="1009400"/>
            <a:ext cx="1029604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i="1">
                <a:solidFill>
                  <a:schemeClr val="bg1"/>
                </a:solidFill>
                <a:latin typeface="Corbel"/>
              </a:rPr>
              <a:t>College students</a:t>
            </a:r>
            <a:r>
              <a:rPr lang="en-US">
                <a:solidFill>
                  <a:schemeClr val="bg1"/>
                </a:solidFill>
                <a:latin typeface="Corbel"/>
              </a:rPr>
              <a:t> are </a:t>
            </a:r>
            <a:r>
              <a:rPr lang="en-US" u="sng">
                <a:solidFill>
                  <a:schemeClr val="bg1"/>
                </a:solidFill>
                <a:latin typeface="Corbel"/>
              </a:rPr>
              <a:t>hard to count</a:t>
            </a:r>
            <a:r>
              <a:rPr lang="en-US">
                <a:solidFill>
                  <a:schemeClr val="bg1"/>
                </a:solidFill>
                <a:latin typeface="Corbel"/>
              </a:rPr>
              <a:t> because for many this may be the first time any of them have heard about the Census. Additionally, both students and their parents are </a:t>
            </a:r>
            <a:r>
              <a:rPr lang="en-US" u="sng">
                <a:solidFill>
                  <a:schemeClr val="bg1"/>
                </a:solidFill>
                <a:latin typeface="Corbel"/>
              </a:rPr>
              <a:t>confused </a:t>
            </a:r>
            <a:r>
              <a:rPr lang="en-US">
                <a:solidFill>
                  <a:schemeClr val="bg1"/>
                </a:solidFill>
                <a:latin typeface="Corbel"/>
              </a:rPr>
              <a:t>on where they should be counted. Many parents believe that because they still claim them on their taxes, they should be counted as living with them. </a:t>
            </a:r>
            <a:r>
              <a:rPr lang="en-US" b="1">
                <a:solidFill>
                  <a:schemeClr val="bg1"/>
                </a:solidFill>
                <a:latin typeface="Corbel"/>
              </a:rPr>
              <a:t>That is false</a:t>
            </a:r>
            <a:r>
              <a:rPr lang="en-US">
                <a:solidFill>
                  <a:schemeClr val="bg1"/>
                </a:solidFill>
                <a:latin typeface="Corbel"/>
              </a:rPr>
              <a:t>. </a:t>
            </a:r>
          </a:p>
          <a:p>
            <a:pPr algn="ctr"/>
            <a:endParaRPr lang="en-US">
              <a:solidFill>
                <a:schemeClr val="bg1"/>
              </a:solidFill>
              <a:latin typeface="Corbel"/>
            </a:endParaRPr>
          </a:p>
          <a:p>
            <a:pPr algn="ctr"/>
            <a:r>
              <a:rPr lang="en-US" b="1" i="1">
                <a:solidFill>
                  <a:schemeClr val="bg1"/>
                </a:solidFill>
                <a:latin typeface="Corbel"/>
              </a:rPr>
              <a:t>College students</a:t>
            </a:r>
            <a:r>
              <a:rPr lang="en-US" b="1">
                <a:solidFill>
                  <a:schemeClr val="bg1"/>
                </a:solidFill>
                <a:latin typeface="Corbel"/>
              </a:rPr>
              <a:t>,</a:t>
            </a:r>
            <a:r>
              <a:rPr lang="en-US">
                <a:solidFill>
                  <a:schemeClr val="bg1"/>
                </a:solidFill>
                <a:latin typeface="Corbel"/>
              </a:rPr>
              <a:t> regardless if they live in a dorm or off campus, spend majority of their time in that area at least 9 months out of the year. Therefore, </a:t>
            </a:r>
            <a:r>
              <a:rPr lang="en-US" b="1" u="sng">
                <a:solidFill>
                  <a:schemeClr val="bg1"/>
                </a:solidFill>
                <a:latin typeface="Corbel"/>
              </a:rPr>
              <a:t>wherever they are residing on April 1st, is where they should be counted. </a:t>
            </a:r>
          </a:p>
          <a:p>
            <a:pPr algn="ctr"/>
            <a:endParaRPr lang="en-US" b="1" u="sng">
              <a:solidFill>
                <a:schemeClr val="bg1"/>
              </a:solidFill>
              <a:latin typeface="Corbel"/>
            </a:endParaRPr>
          </a:p>
          <a:p>
            <a:pPr algn="ctr"/>
            <a:r>
              <a:rPr lang="en-US">
                <a:solidFill>
                  <a:schemeClr val="bg1"/>
                </a:solidFill>
                <a:latin typeface="Corbel"/>
              </a:rPr>
              <a:t>Students should be in communication with their school and their parents as to where they are being counted. We do not want the school to count them, and for the student to then count themselves again. Also, we do not want the parents to count them back home, nor do we want the student to then be counted here. </a:t>
            </a:r>
            <a:r>
              <a:rPr lang="en-US" b="1">
                <a:solidFill>
                  <a:schemeClr val="bg1"/>
                </a:solidFill>
                <a:latin typeface="Corbel"/>
              </a:rPr>
              <a:t>The goal is to have the most accurate count possible. </a:t>
            </a:r>
            <a:endParaRPr lang="en-US" b="1">
              <a:solidFill>
                <a:schemeClr val="bg1"/>
              </a:solidFill>
              <a:cs typeface="Calibri"/>
            </a:endParaRPr>
          </a:p>
        </p:txBody>
      </p:sp>
      <p:sp>
        <p:nvSpPr>
          <p:cNvPr id="6" name="TextBox 5">
            <a:extLst>
              <a:ext uri="{FF2B5EF4-FFF2-40B4-BE49-F238E27FC236}">
                <a16:creationId xmlns:a16="http://schemas.microsoft.com/office/drawing/2014/main" id="{AF6331F4-9041-4F9F-9DC8-9C2A4E905957}"/>
              </a:ext>
            </a:extLst>
          </p:cNvPr>
          <p:cNvSpPr txBox="1"/>
          <p:nvPr/>
        </p:nvSpPr>
        <p:spPr>
          <a:xfrm>
            <a:off x="872067" y="5147733"/>
            <a:ext cx="1029969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Corbel"/>
                <a:cs typeface="Calibri"/>
              </a:rPr>
              <a:t>Pro Tip</a:t>
            </a:r>
            <a:r>
              <a:rPr lang="en-US">
                <a:latin typeface="Corbel"/>
                <a:cs typeface="Calibri"/>
              </a:rPr>
              <a:t>: College students are impacted by the census because federal funding for student loans are determined from the census count. Additionally, campus improvements and health services for college students also are aided by census data.</a:t>
            </a:r>
            <a:endParaRPr lang="en-US" sz="1000">
              <a:latin typeface="Calibri" panose="020F0502020204030204"/>
              <a:cs typeface="Calibri"/>
            </a:endParaRPr>
          </a:p>
          <a:p>
            <a:pPr algn="r"/>
            <a:r>
              <a:rPr lang="en-US" sz="1000">
                <a:latin typeface="Corbel"/>
                <a:cs typeface="Calibri"/>
              </a:rPr>
              <a:t>(L.A. County Census Toolkit, 2019). </a:t>
            </a:r>
            <a:endParaRPr lang="en-US" sz="1000">
              <a:cs typeface="Calibri"/>
            </a:endParaRPr>
          </a:p>
        </p:txBody>
      </p:sp>
    </p:spTree>
    <p:extLst>
      <p:ext uri="{BB962C8B-B14F-4D97-AF65-F5344CB8AC3E}">
        <p14:creationId xmlns:p14="http://schemas.microsoft.com/office/powerpoint/2010/main" val="271908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1A17F2-FDFE-4189-85B6-22920504889C}"/>
              </a:ext>
            </a:extLst>
          </p:cNvPr>
          <p:cNvSpPr>
            <a:spLocks noGrp="1"/>
          </p:cNvSpPr>
          <p:nvPr>
            <p:ph type="title"/>
          </p:nvPr>
        </p:nvSpPr>
        <p:spPr>
          <a:xfrm>
            <a:off x="6417378" y="75591"/>
            <a:ext cx="5324339" cy="1003779"/>
          </a:xfrm>
        </p:spPr>
        <p:txBody>
          <a:bodyPr vert="horz" lIns="91440" tIns="45720" rIns="91440" bIns="45720" rtlCol="0" anchor="ctr">
            <a:noAutofit/>
          </a:bodyPr>
          <a:lstStyle/>
          <a:p>
            <a:pPr algn="ctr"/>
            <a:r>
              <a:rPr lang="en-US" sz="6000" kern="1200">
                <a:solidFill>
                  <a:srgbClr val="000000"/>
                </a:solidFill>
                <a:latin typeface="Corbel"/>
              </a:rPr>
              <a:t>Group Quarters </a:t>
            </a:r>
            <a:endParaRPr lang="en-US"/>
          </a:p>
        </p:txBody>
      </p:sp>
      <p:sp>
        <p:nvSpPr>
          <p:cNvPr id="2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large lawn in front of a brick building&#10;&#10;Description generated with very high confidence">
            <a:extLst>
              <a:ext uri="{FF2B5EF4-FFF2-40B4-BE49-F238E27FC236}">
                <a16:creationId xmlns:a16="http://schemas.microsoft.com/office/drawing/2014/main" id="{546FF886-58E8-488F-9404-4845381A1022}"/>
              </a:ext>
            </a:extLst>
          </p:cNvPr>
          <p:cNvPicPr>
            <a:picLocks noChangeAspect="1"/>
          </p:cNvPicPr>
          <p:nvPr/>
        </p:nvPicPr>
        <p:blipFill rotWithShape="1">
          <a:blip r:embed="rId3">
            <a:alphaModFix/>
          </a:blip>
          <a:srcRect l="19386" r="17079"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Box 3">
            <a:extLst>
              <a:ext uri="{FF2B5EF4-FFF2-40B4-BE49-F238E27FC236}">
                <a16:creationId xmlns:a16="http://schemas.microsoft.com/office/drawing/2014/main" id="{C4184FEF-D2E9-4339-A894-AEF5432B45B3}"/>
              </a:ext>
            </a:extLst>
          </p:cNvPr>
          <p:cNvSpPr txBox="1"/>
          <p:nvPr/>
        </p:nvSpPr>
        <p:spPr>
          <a:xfrm>
            <a:off x="5317031" y="1140136"/>
            <a:ext cx="6640121" cy="567128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a:lnSpc>
                <a:spcPct val="90000"/>
              </a:lnSpc>
              <a:spcAft>
                <a:spcPts val="600"/>
              </a:spcAft>
            </a:pPr>
            <a:r>
              <a:rPr lang="en-US">
                <a:solidFill>
                  <a:srgbClr val="000000"/>
                </a:solidFill>
                <a:latin typeface="Corbel"/>
              </a:rPr>
              <a:t>The</a:t>
            </a:r>
            <a:r>
              <a:rPr lang="en-US" kern="1200">
                <a:solidFill>
                  <a:srgbClr val="000000"/>
                </a:solidFill>
                <a:latin typeface="Corbel"/>
              </a:rPr>
              <a:t> Census Bureau defines </a:t>
            </a:r>
            <a:r>
              <a:rPr lang="en-US" b="1" kern="1200">
                <a:solidFill>
                  <a:srgbClr val="000000"/>
                </a:solidFill>
                <a:latin typeface="Corbel"/>
              </a:rPr>
              <a:t>Group Quarters </a:t>
            </a:r>
            <a:r>
              <a:rPr lang="en-US" kern="1200">
                <a:solidFill>
                  <a:srgbClr val="000000"/>
                </a:solidFill>
                <a:latin typeface="Corbel"/>
              </a:rPr>
              <a:t>as:</a:t>
            </a:r>
            <a:endParaRPr lang="en-US">
              <a:cs typeface="Calibri"/>
            </a:endParaRPr>
          </a:p>
          <a:p>
            <a:pPr>
              <a:lnSpc>
                <a:spcPct val="90000"/>
              </a:lnSpc>
              <a:spcAft>
                <a:spcPts val="600"/>
              </a:spcAft>
            </a:pPr>
            <a:endParaRPr lang="en-US">
              <a:solidFill>
                <a:srgbClr val="000000"/>
              </a:solidFill>
              <a:latin typeface="Corbel"/>
            </a:endParaRPr>
          </a:p>
          <a:p>
            <a:pPr algn="ctr">
              <a:lnSpc>
                <a:spcPct val="90000"/>
              </a:lnSpc>
              <a:spcAft>
                <a:spcPts val="600"/>
              </a:spcAft>
            </a:pPr>
            <a:r>
              <a:rPr lang="en-US" kern="1200">
                <a:solidFill>
                  <a:srgbClr val="000000"/>
                </a:solidFill>
                <a:latin typeface="Corbel"/>
              </a:rPr>
              <a:t>"A place where people live or stay in a group living arrangement that is owned or managed by an entity or organization providing house and/or services for residents."</a:t>
            </a:r>
          </a:p>
          <a:p>
            <a:pPr algn="r">
              <a:lnSpc>
                <a:spcPct val="90000"/>
              </a:lnSpc>
              <a:spcAft>
                <a:spcPts val="600"/>
              </a:spcAft>
            </a:pPr>
            <a:r>
              <a:rPr lang="en-US">
                <a:solidFill>
                  <a:srgbClr val="000000"/>
                </a:solidFill>
                <a:latin typeface="Corbel"/>
              </a:rPr>
              <a:t> </a:t>
            </a:r>
            <a:r>
              <a:rPr lang="en-US" sz="1000" kern="1200">
                <a:solidFill>
                  <a:srgbClr val="000000"/>
                </a:solidFill>
                <a:latin typeface="Corbel"/>
              </a:rPr>
              <a:t>(Belton, U.S. Census Bureau, 2019).</a:t>
            </a:r>
          </a:p>
          <a:p>
            <a:pPr indent="-228600">
              <a:lnSpc>
                <a:spcPct val="90000"/>
              </a:lnSpc>
              <a:spcAft>
                <a:spcPts val="600"/>
              </a:spcAft>
              <a:buFont typeface="Arial" panose="020B0604020202020204" pitchFamily="34" charset="0"/>
              <a:buChar char="•"/>
            </a:pPr>
            <a:endParaRPr lang="en-US" kern="1200">
              <a:solidFill>
                <a:srgbClr val="000000"/>
              </a:solidFill>
              <a:latin typeface="Corbel"/>
            </a:endParaRPr>
          </a:p>
          <a:p>
            <a:pPr indent="-228600">
              <a:lnSpc>
                <a:spcPct val="90000"/>
              </a:lnSpc>
              <a:spcAft>
                <a:spcPts val="600"/>
              </a:spcAft>
              <a:buFont typeface="Arial" panose="020B0604020202020204" pitchFamily="34" charset="0"/>
              <a:buChar char="•"/>
            </a:pPr>
            <a:endParaRPr lang="en-US">
              <a:solidFill>
                <a:srgbClr val="000000"/>
              </a:solidFill>
              <a:latin typeface="Corbel"/>
            </a:endParaRPr>
          </a:p>
          <a:p>
            <a:pPr algn="ctr">
              <a:lnSpc>
                <a:spcPct val="90000"/>
              </a:lnSpc>
              <a:spcAft>
                <a:spcPts val="600"/>
              </a:spcAft>
            </a:pPr>
            <a:r>
              <a:rPr lang="en-US" kern="1200">
                <a:solidFill>
                  <a:srgbClr val="000000"/>
                </a:solidFill>
                <a:latin typeface="Corbel"/>
              </a:rPr>
              <a:t>Institutional Group Quarters:</a:t>
            </a:r>
          </a:p>
          <a:p>
            <a:pPr algn="ctr">
              <a:lnSpc>
                <a:spcPct val="90000"/>
              </a:lnSpc>
              <a:spcAft>
                <a:spcPts val="600"/>
              </a:spcAft>
            </a:pPr>
            <a:endParaRPr lang="en-US">
              <a:solidFill>
                <a:srgbClr val="000000"/>
              </a:solidFill>
              <a:latin typeface="Corbel"/>
            </a:endParaRPr>
          </a:p>
          <a:p>
            <a:pPr algn="ctr">
              <a:lnSpc>
                <a:spcPct val="90000"/>
              </a:lnSpc>
              <a:spcAft>
                <a:spcPts val="600"/>
              </a:spcAft>
            </a:pPr>
            <a:r>
              <a:rPr lang="en-US" kern="1200">
                <a:solidFill>
                  <a:srgbClr val="000000"/>
                </a:solidFill>
                <a:latin typeface="Corbel"/>
              </a:rPr>
              <a:t>. Correctional Facilities</a:t>
            </a:r>
            <a:r>
              <a:rPr lang="en-US">
                <a:solidFill>
                  <a:srgbClr val="000000"/>
                </a:solidFill>
                <a:latin typeface="Corbel"/>
              </a:rPr>
              <a:t>/Prisons .</a:t>
            </a:r>
            <a:r>
              <a:rPr lang="en-US" kern="1200">
                <a:solidFill>
                  <a:srgbClr val="000000"/>
                </a:solidFill>
                <a:latin typeface="Corbel"/>
              </a:rPr>
              <a:t> Nursing Homes . Mental Institution </a:t>
            </a:r>
          </a:p>
          <a:p>
            <a:pPr indent="-228600" algn="ctr">
              <a:lnSpc>
                <a:spcPct val="90000"/>
              </a:lnSpc>
              <a:spcAft>
                <a:spcPts val="600"/>
              </a:spcAft>
              <a:buFont typeface="Arial" panose="020B0604020202020204" pitchFamily="34" charset="0"/>
              <a:buChar char="•"/>
            </a:pPr>
            <a:endParaRPr lang="en-US" kern="1200">
              <a:solidFill>
                <a:srgbClr val="000000"/>
              </a:solidFill>
              <a:latin typeface="Corbel"/>
            </a:endParaRPr>
          </a:p>
          <a:p>
            <a:pPr indent="-228600" algn="ctr">
              <a:lnSpc>
                <a:spcPct val="90000"/>
              </a:lnSpc>
              <a:spcAft>
                <a:spcPts val="600"/>
              </a:spcAft>
              <a:buFont typeface="Arial" panose="020B0604020202020204" pitchFamily="34" charset="0"/>
              <a:buChar char="•"/>
            </a:pPr>
            <a:endParaRPr lang="en-US">
              <a:solidFill>
                <a:srgbClr val="000000"/>
              </a:solidFill>
              <a:latin typeface="Corbel"/>
            </a:endParaRPr>
          </a:p>
          <a:p>
            <a:pPr algn="ctr">
              <a:lnSpc>
                <a:spcPct val="90000"/>
              </a:lnSpc>
              <a:spcAft>
                <a:spcPts val="600"/>
              </a:spcAft>
            </a:pPr>
            <a:endParaRPr lang="en-US">
              <a:solidFill>
                <a:srgbClr val="000000"/>
              </a:solidFill>
              <a:latin typeface="Corbel"/>
            </a:endParaRPr>
          </a:p>
          <a:p>
            <a:pPr algn="ctr">
              <a:lnSpc>
                <a:spcPct val="90000"/>
              </a:lnSpc>
              <a:spcAft>
                <a:spcPts val="600"/>
              </a:spcAft>
            </a:pPr>
            <a:r>
              <a:rPr lang="en-US" kern="1200">
                <a:solidFill>
                  <a:srgbClr val="000000"/>
                </a:solidFill>
                <a:latin typeface="Corbel"/>
              </a:rPr>
              <a:t>Non-Institutional Group Quarters:</a:t>
            </a:r>
          </a:p>
          <a:p>
            <a:pPr algn="ctr">
              <a:lnSpc>
                <a:spcPct val="90000"/>
              </a:lnSpc>
              <a:spcAft>
                <a:spcPts val="600"/>
              </a:spcAft>
            </a:pPr>
            <a:endParaRPr lang="en-US">
              <a:solidFill>
                <a:srgbClr val="000000"/>
              </a:solidFill>
              <a:latin typeface="Corbel"/>
            </a:endParaRPr>
          </a:p>
          <a:p>
            <a:pPr algn="ctr">
              <a:lnSpc>
                <a:spcPct val="90000"/>
              </a:lnSpc>
              <a:spcAft>
                <a:spcPts val="600"/>
              </a:spcAft>
            </a:pPr>
            <a:r>
              <a:rPr lang="en-US" kern="1200">
                <a:solidFill>
                  <a:srgbClr val="000000"/>
                </a:solidFill>
                <a:latin typeface="Corbel"/>
              </a:rPr>
              <a:t>. </a:t>
            </a:r>
            <a:r>
              <a:rPr lang="en-US" b="1" kern="1200">
                <a:solidFill>
                  <a:srgbClr val="000000"/>
                </a:solidFill>
                <a:latin typeface="Corbel"/>
              </a:rPr>
              <a:t>College Dorms </a:t>
            </a:r>
            <a:r>
              <a:rPr lang="en-US" kern="1200">
                <a:solidFill>
                  <a:srgbClr val="000000"/>
                </a:solidFill>
                <a:latin typeface="Corbel"/>
              </a:rPr>
              <a:t>. Military Barracks . Group Homes.  Missions or Hostels  . Homeless/Domestic Violence Shelters </a:t>
            </a:r>
            <a:endParaRPr lang="en-US">
              <a:solidFill>
                <a:srgbClr val="000000"/>
              </a:solidFill>
              <a:latin typeface="Corbel"/>
            </a:endParaRPr>
          </a:p>
          <a:p>
            <a:pPr algn="r">
              <a:lnSpc>
                <a:spcPct val="90000"/>
              </a:lnSpc>
              <a:spcAft>
                <a:spcPts val="600"/>
              </a:spcAft>
            </a:pPr>
            <a:r>
              <a:rPr lang="en-US" sz="1000" kern="1200">
                <a:solidFill>
                  <a:srgbClr val="000000"/>
                </a:solidFill>
                <a:latin typeface="Corbel"/>
              </a:rPr>
              <a:t>(U.S. Census, 2018</a:t>
            </a:r>
            <a:r>
              <a:rPr lang="en-US" sz="1000">
                <a:solidFill>
                  <a:srgbClr val="000000"/>
                </a:solidFill>
                <a:latin typeface="Corbel"/>
              </a:rPr>
              <a:t>).</a:t>
            </a:r>
            <a:endParaRPr lang="en-US" sz="1000" kern="1200">
              <a:solidFill>
                <a:srgbClr val="000000"/>
              </a:solidFill>
              <a:latin typeface="Corbel"/>
            </a:endParaRPr>
          </a:p>
          <a:p>
            <a:pPr indent="-228600">
              <a:lnSpc>
                <a:spcPct val="90000"/>
              </a:lnSpc>
              <a:spcAft>
                <a:spcPts val="600"/>
              </a:spcAft>
              <a:buFont typeface="Arial" panose="020B0604020202020204" pitchFamily="34" charset="0"/>
              <a:buChar char="•"/>
            </a:pPr>
            <a:endParaRPr lang="en-US" sz="1400" kern="1200">
              <a:solidFill>
                <a:srgbClr val="000000"/>
              </a:solidFill>
              <a:latin typeface="+mn-lt"/>
              <a:cs typeface="Calibri" panose="020F0502020204030204"/>
            </a:endParaRPr>
          </a:p>
        </p:txBody>
      </p:sp>
    </p:spTree>
    <p:extLst>
      <p:ext uri="{BB962C8B-B14F-4D97-AF65-F5344CB8AC3E}">
        <p14:creationId xmlns:p14="http://schemas.microsoft.com/office/powerpoint/2010/main" val="351484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2DC849-2D59-4678-AD54-31D2F5A245C2}"/>
              </a:ext>
            </a:extLst>
          </p:cNvPr>
          <p:cNvSpPr>
            <a:spLocks noGrp="1"/>
          </p:cNvSpPr>
          <p:nvPr>
            <p:ph type="title"/>
          </p:nvPr>
        </p:nvSpPr>
        <p:spPr>
          <a:xfrm>
            <a:off x="516107" y="414304"/>
            <a:ext cx="11315265" cy="2033774"/>
          </a:xfrm>
        </p:spPr>
        <p:txBody>
          <a:bodyPr>
            <a:normAutofit/>
          </a:bodyPr>
          <a:lstStyle/>
          <a:p>
            <a:pPr algn="ctr"/>
            <a:r>
              <a:rPr lang="en-US" sz="6000">
                <a:solidFill>
                  <a:srgbClr val="FFFFFF"/>
                </a:solidFill>
                <a:latin typeface="Corbel"/>
                <a:cs typeface="Calibri Light"/>
              </a:rPr>
              <a:t> Promoting The Census</a:t>
            </a:r>
            <a:br>
              <a:rPr lang="en-US" sz="6000">
                <a:solidFill>
                  <a:srgbClr val="FFFFFF"/>
                </a:solidFill>
                <a:latin typeface="Corbel"/>
                <a:cs typeface="Calibri Light"/>
              </a:rPr>
            </a:br>
            <a:r>
              <a:rPr lang="en-US" sz="6000">
                <a:solidFill>
                  <a:srgbClr val="FFFFFF"/>
                </a:solidFill>
                <a:latin typeface="Corbel"/>
                <a:cs typeface="Calibri Light"/>
              </a:rPr>
              <a:t> On Campus</a:t>
            </a:r>
            <a:r>
              <a:rPr lang="en-US" sz="4000">
                <a:solidFill>
                  <a:srgbClr val="FFFFFF"/>
                </a:solidFill>
                <a:latin typeface="Corbel"/>
                <a:cs typeface="Calibri Light"/>
              </a:rPr>
              <a:t> </a:t>
            </a:r>
            <a:endParaRPr lang="en-US" sz="4000">
              <a:solidFill>
                <a:srgbClr val="FFFFFF"/>
              </a:solidFill>
              <a:cs typeface="Calibri Light"/>
            </a:endParaRPr>
          </a:p>
        </p:txBody>
      </p:sp>
      <p:sp>
        <p:nvSpPr>
          <p:cNvPr id="3" name="Content Placeholder 2">
            <a:extLst>
              <a:ext uri="{FF2B5EF4-FFF2-40B4-BE49-F238E27FC236}">
                <a16:creationId xmlns:a16="http://schemas.microsoft.com/office/drawing/2014/main" id="{042C4668-F34F-4000-AC9E-F9AC6E19B1B0}"/>
              </a:ext>
            </a:extLst>
          </p:cNvPr>
          <p:cNvSpPr>
            <a:spLocks noGrp="1"/>
          </p:cNvSpPr>
          <p:nvPr>
            <p:ph idx="1"/>
          </p:nvPr>
        </p:nvSpPr>
        <p:spPr>
          <a:xfrm>
            <a:off x="264826" y="2528194"/>
            <a:ext cx="11743030" cy="4182116"/>
          </a:xfrm>
        </p:spPr>
        <p:txBody>
          <a:bodyPr vert="horz" lIns="91440" tIns="45720" rIns="91440" bIns="45720" rtlCol="0" anchor="t">
            <a:normAutofit lnSpcReduction="10000"/>
          </a:bodyPr>
          <a:lstStyle/>
          <a:p>
            <a:pPr>
              <a:lnSpc>
                <a:spcPct val="120000"/>
              </a:lnSpc>
            </a:pPr>
            <a:r>
              <a:rPr lang="en-US" sz="1800" b="1" u="sng">
                <a:solidFill>
                  <a:srgbClr val="000000"/>
                </a:solidFill>
                <a:latin typeface="Corbel"/>
                <a:cs typeface="Calibri"/>
              </a:rPr>
              <a:t>Involve</a:t>
            </a:r>
            <a:r>
              <a:rPr lang="en-US" sz="1800">
                <a:solidFill>
                  <a:srgbClr val="000000"/>
                </a:solidFill>
                <a:latin typeface="Corbel"/>
                <a:cs typeface="Calibri"/>
              </a:rPr>
              <a:t> Student Organizations on your campus like, </a:t>
            </a:r>
            <a:r>
              <a:rPr lang="en-US" sz="1800" b="1">
                <a:solidFill>
                  <a:srgbClr val="000000"/>
                </a:solidFill>
                <a:latin typeface="Corbel"/>
                <a:cs typeface="Calibri"/>
              </a:rPr>
              <a:t>Student Government Association </a:t>
            </a:r>
            <a:r>
              <a:rPr lang="en-US" sz="1800">
                <a:solidFill>
                  <a:srgbClr val="000000"/>
                </a:solidFill>
                <a:latin typeface="Corbel"/>
                <a:cs typeface="Calibri"/>
              </a:rPr>
              <a:t>or other student ran organizations. </a:t>
            </a:r>
            <a:endParaRPr lang="en-US">
              <a:cs typeface="Calibri" panose="020F0502020204030204"/>
            </a:endParaRPr>
          </a:p>
          <a:p>
            <a:pPr>
              <a:lnSpc>
                <a:spcPct val="120000"/>
              </a:lnSpc>
            </a:pPr>
            <a:r>
              <a:rPr lang="en-US" sz="1800" b="1" u="sng">
                <a:solidFill>
                  <a:srgbClr val="000000"/>
                </a:solidFill>
                <a:latin typeface="Corbel"/>
                <a:cs typeface="Calibri"/>
              </a:rPr>
              <a:t>Incorporate</a:t>
            </a:r>
            <a:r>
              <a:rPr lang="en-US" sz="1800">
                <a:solidFill>
                  <a:srgbClr val="000000"/>
                </a:solidFill>
                <a:latin typeface="Corbel"/>
                <a:cs typeface="Calibri"/>
              </a:rPr>
              <a:t> your college or university </a:t>
            </a:r>
            <a:r>
              <a:rPr lang="en-US" sz="1800" b="1">
                <a:solidFill>
                  <a:srgbClr val="000000"/>
                </a:solidFill>
                <a:latin typeface="Corbel"/>
                <a:cs typeface="Calibri"/>
              </a:rPr>
              <a:t>newspaper</a:t>
            </a:r>
            <a:r>
              <a:rPr lang="en-US" sz="1800">
                <a:solidFill>
                  <a:srgbClr val="000000"/>
                </a:solidFill>
                <a:latin typeface="Corbel"/>
                <a:cs typeface="Calibri"/>
              </a:rPr>
              <a:t>, </a:t>
            </a:r>
            <a:r>
              <a:rPr lang="en-US" sz="1800" b="1">
                <a:solidFill>
                  <a:srgbClr val="000000"/>
                </a:solidFill>
                <a:latin typeface="Corbel"/>
                <a:cs typeface="Calibri"/>
              </a:rPr>
              <a:t>website </a:t>
            </a:r>
            <a:r>
              <a:rPr lang="en-US" sz="1800">
                <a:solidFill>
                  <a:srgbClr val="000000"/>
                </a:solidFill>
                <a:latin typeface="Corbel"/>
                <a:cs typeface="Calibri"/>
              </a:rPr>
              <a:t>and </a:t>
            </a:r>
            <a:r>
              <a:rPr lang="en-US" sz="1800" b="1">
                <a:solidFill>
                  <a:srgbClr val="000000"/>
                </a:solidFill>
                <a:latin typeface="Corbel"/>
                <a:cs typeface="Calibri"/>
              </a:rPr>
              <a:t>messaging boards</a:t>
            </a:r>
            <a:r>
              <a:rPr lang="en-US" sz="1800">
                <a:solidFill>
                  <a:srgbClr val="000000"/>
                </a:solidFill>
                <a:latin typeface="Corbel"/>
                <a:cs typeface="Calibri"/>
              </a:rPr>
              <a:t> throughout high traffic facilities around your campus; Also, </a:t>
            </a:r>
            <a:r>
              <a:rPr lang="en-US" sz="1800" u="sng">
                <a:solidFill>
                  <a:srgbClr val="000000"/>
                </a:solidFill>
                <a:latin typeface="Corbel"/>
                <a:cs typeface="Calibri"/>
              </a:rPr>
              <a:t>incorporate </a:t>
            </a:r>
            <a:r>
              <a:rPr lang="en-US" sz="1800">
                <a:solidFill>
                  <a:srgbClr val="000000"/>
                </a:solidFill>
                <a:latin typeface="Corbel"/>
                <a:cs typeface="Calibri"/>
              </a:rPr>
              <a:t>personal and academic </a:t>
            </a:r>
            <a:r>
              <a:rPr lang="en-US" sz="1800" b="1">
                <a:solidFill>
                  <a:srgbClr val="000000"/>
                </a:solidFill>
                <a:latin typeface="Corbel"/>
                <a:cs typeface="Calibri"/>
              </a:rPr>
              <a:t>social media platforms</a:t>
            </a:r>
            <a:r>
              <a:rPr lang="en-US" sz="1800">
                <a:solidFill>
                  <a:srgbClr val="000000"/>
                </a:solidFill>
                <a:latin typeface="Corbel"/>
                <a:cs typeface="Calibri"/>
              </a:rPr>
              <a:t>. </a:t>
            </a:r>
          </a:p>
          <a:p>
            <a:pPr>
              <a:lnSpc>
                <a:spcPct val="120000"/>
              </a:lnSpc>
            </a:pPr>
            <a:r>
              <a:rPr lang="en-US" sz="1800" b="1" u="sng">
                <a:solidFill>
                  <a:srgbClr val="000000"/>
                </a:solidFill>
                <a:latin typeface="Corbel"/>
                <a:cs typeface="Calibri"/>
              </a:rPr>
              <a:t>Utilize</a:t>
            </a:r>
            <a:r>
              <a:rPr lang="en-US" sz="1800">
                <a:solidFill>
                  <a:srgbClr val="000000"/>
                </a:solidFill>
                <a:latin typeface="Corbel"/>
                <a:cs typeface="Calibri"/>
              </a:rPr>
              <a:t> your college or university facilities to </a:t>
            </a:r>
            <a:r>
              <a:rPr lang="en-US" sz="1800" b="1">
                <a:solidFill>
                  <a:srgbClr val="000000"/>
                </a:solidFill>
                <a:latin typeface="Corbel"/>
                <a:cs typeface="Calibri"/>
              </a:rPr>
              <a:t>hold discussion sessions</a:t>
            </a:r>
            <a:r>
              <a:rPr lang="en-US" sz="1800">
                <a:solidFill>
                  <a:srgbClr val="000000"/>
                </a:solidFill>
                <a:latin typeface="Corbel"/>
                <a:cs typeface="Calibri"/>
              </a:rPr>
              <a:t>, </a:t>
            </a:r>
            <a:r>
              <a:rPr lang="en-US" sz="1800" b="1">
                <a:solidFill>
                  <a:srgbClr val="000000"/>
                </a:solidFill>
                <a:latin typeface="Corbel"/>
                <a:cs typeface="Calibri"/>
              </a:rPr>
              <a:t>information booths</a:t>
            </a:r>
            <a:r>
              <a:rPr lang="en-US" sz="1800">
                <a:solidFill>
                  <a:srgbClr val="000000"/>
                </a:solidFill>
                <a:latin typeface="Corbel"/>
                <a:cs typeface="Calibri"/>
              </a:rPr>
              <a:t>, and speak to various </a:t>
            </a:r>
            <a:r>
              <a:rPr lang="en-US" sz="1800" b="1">
                <a:solidFill>
                  <a:srgbClr val="000000"/>
                </a:solidFill>
                <a:latin typeface="Corbel"/>
                <a:cs typeface="Calibri"/>
              </a:rPr>
              <a:t>classrooms</a:t>
            </a:r>
            <a:r>
              <a:rPr lang="en-US" sz="1800">
                <a:solidFill>
                  <a:srgbClr val="000000"/>
                </a:solidFill>
                <a:latin typeface="Corbel"/>
                <a:cs typeface="Calibri"/>
              </a:rPr>
              <a:t> to inform the student body </a:t>
            </a:r>
            <a:r>
              <a:rPr lang="en-US" sz="1800" u="sng">
                <a:solidFill>
                  <a:srgbClr val="000000"/>
                </a:solidFill>
                <a:latin typeface="Corbel"/>
                <a:cs typeface="Calibri"/>
              </a:rPr>
              <a:t>directly</a:t>
            </a:r>
            <a:r>
              <a:rPr lang="en-US" sz="1800">
                <a:solidFill>
                  <a:srgbClr val="000000"/>
                </a:solidFill>
                <a:latin typeface="Corbel"/>
                <a:cs typeface="Calibri"/>
              </a:rPr>
              <a:t>. Further, discover if your institution offers any Service Learning Courses. There may be students who wish to work with you for their Civic Engagement Project(s). </a:t>
            </a:r>
          </a:p>
          <a:p>
            <a:pPr>
              <a:lnSpc>
                <a:spcPct val="120000"/>
              </a:lnSpc>
            </a:pPr>
            <a:r>
              <a:rPr lang="en-US" sz="1800" b="1" u="sng">
                <a:solidFill>
                  <a:srgbClr val="000000"/>
                </a:solidFill>
                <a:latin typeface="Corbel"/>
                <a:cs typeface="Calibri"/>
              </a:rPr>
              <a:t>Recruit</a:t>
            </a:r>
            <a:r>
              <a:rPr lang="en-US" sz="1800">
                <a:solidFill>
                  <a:srgbClr val="000000"/>
                </a:solidFill>
                <a:latin typeface="Corbel"/>
                <a:cs typeface="Calibri"/>
              </a:rPr>
              <a:t> other students and organizations to help </a:t>
            </a:r>
            <a:r>
              <a:rPr lang="en-US" sz="1800" u="sng">
                <a:solidFill>
                  <a:srgbClr val="000000"/>
                </a:solidFill>
                <a:latin typeface="Corbel"/>
                <a:cs typeface="Calibri"/>
              </a:rPr>
              <a:t>bolster </a:t>
            </a:r>
            <a:r>
              <a:rPr lang="en-US" sz="1800">
                <a:solidFill>
                  <a:srgbClr val="000000"/>
                </a:solidFill>
                <a:latin typeface="Corbel"/>
                <a:cs typeface="Calibri"/>
              </a:rPr>
              <a:t>census knowledge and </a:t>
            </a:r>
            <a:r>
              <a:rPr lang="en-US" sz="1800" u="sng">
                <a:solidFill>
                  <a:srgbClr val="000000"/>
                </a:solidFill>
                <a:latin typeface="Corbel"/>
                <a:cs typeface="Calibri"/>
              </a:rPr>
              <a:t>participation</a:t>
            </a:r>
            <a:r>
              <a:rPr lang="en-US" sz="1800">
                <a:solidFill>
                  <a:srgbClr val="000000"/>
                </a:solidFill>
                <a:latin typeface="Corbel"/>
                <a:cs typeface="Calibri"/>
              </a:rPr>
              <a:t> across your campus. </a:t>
            </a:r>
          </a:p>
          <a:p>
            <a:pPr>
              <a:lnSpc>
                <a:spcPct val="120000"/>
              </a:lnSpc>
            </a:pPr>
            <a:r>
              <a:rPr lang="en-US" sz="1800" b="1" u="sng">
                <a:solidFill>
                  <a:srgbClr val="000000"/>
                </a:solidFill>
                <a:latin typeface="Corbel"/>
                <a:cs typeface="Calibri"/>
              </a:rPr>
              <a:t>Partner</a:t>
            </a:r>
            <a:r>
              <a:rPr lang="en-US" sz="1800" b="1">
                <a:solidFill>
                  <a:srgbClr val="000000"/>
                </a:solidFill>
                <a:latin typeface="Corbel"/>
                <a:cs typeface="Calibri"/>
              </a:rPr>
              <a:t> </a:t>
            </a:r>
            <a:r>
              <a:rPr lang="en-US" sz="1800">
                <a:solidFill>
                  <a:srgbClr val="000000"/>
                </a:solidFill>
                <a:latin typeface="Corbel"/>
                <a:cs typeface="Calibri"/>
              </a:rPr>
              <a:t>with </a:t>
            </a:r>
            <a:r>
              <a:rPr lang="en-US" sz="1800" b="1">
                <a:solidFill>
                  <a:srgbClr val="000000"/>
                </a:solidFill>
                <a:latin typeface="Corbel"/>
                <a:cs typeface="Calibri"/>
              </a:rPr>
              <a:t>faculty</a:t>
            </a:r>
            <a:r>
              <a:rPr lang="en-US" sz="1800">
                <a:solidFill>
                  <a:srgbClr val="000000"/>
                </a:solidFill>
                <a:latin typeface="Corbel"/>
                <a:cs typeface="Calibri"/>
              </a:rPr>
              <a:t>, </a:t>
            </a:r>
            <a:r>
              <a:rPr lang="en-US" sz="1800" b="1">
                <a:solidFill>
                  <a:srgbClr val="000000"/>
                </a:solidFill>
                <a:latin typeface="Corbel"/>
                <a:cs typeface="Calibri"/>
              </a:rPr>
              <a:t>staff</a:t>
            </a:r>
            <a:r>
              <a:rPr lang="en-US" sz="1800">
                <a:solidFill>
                  <a:srgbClr val="000000"/>
                </a:solidFill>
                <a:latin typeface="Corbel"/>
                <a:cs typeface="Calibri"/>
              </a:rPr>
              <a:t> and </a:t>
            </a:r>
            <a:r>
              <a:rPr lang="en-US" sz="1800" b="1">
                <a:solidFill>
                  <a:srgbClr val="000000"/>
                </a:solidFill>
                <a:latin typeface="Corbel"/>
                <a:cs typeface="Calibri"/>
              </a:rPr>
              <a:t>departments</a:t>
            </a:r>
            <a:r>
              <a:rPr lang="en-US" sz="1800">
                <a:solidFill>
                  <a:srgbClr val="000000"/>
                </a:solidFill>
                <a:latin typeface="Corbel"/>
                <a:cs typeface="Calibri"/>
              </a:rPr>
              <a:t> on your campus to </a:t>
            </a:r>
            <a:r>
              <a:rPr lang="en-US" sz="1800" u="sng">
                <a:solidFill>
                  <a:srgbClr val="000000"/>
                </a:solidFill>
                <a:latin typeface="Corbel"/>
                <a:cs typeface="Calibri"/>
              </a:rPr>
              <a:t>encourage</a:t>
            </a:r>
            <a:r>
              <a:rPr lang="en-US" sz="1800">
                <a:solidFill>
                  <a:srgbClr val="000000"/>
                </a:solidFill>
                <a:latin typeface="Corbel"/>
                <a:cs typeface="Calibri"/>
              </a:rPr>
              <a:t> an</a:t>
            </a:r>
            <a:r>
              <a:rPr lang="en-US" sz="1800" u="sng">
                <a:solidFill>
                  <a:srgbClr val="000000"/>
                </a:solidFill>
                <a:latin typeface="Corbel"/>
                <a:cs typeface="Calibri"/>
              </a:rPr>
              <a:t> integration </a:t>
            </a:r>
            <a:r>
              <a:rPr lang="en-US" sz="1800">
                <a:solidFill>
                  <a:srgbClr val="000000"/>
                </a:solidFill>
                <a:latin typeface="Corbel"/>
                <a:cs typeface="Calibri"/>
              </a:rPr>
              <a:t>of the census in their curriculum. </a:t>
            </a:r>
          </a:p>
          <a:p>
            <a:pPr marL="0" indent="0" algn="r">
              <a:lnSpc>
                <a:spcPct val="120000"/>
              </a:lnSpc>
              <a:buNone/>
            </a:pPr>
            <a:r>
              <a:rPr lang="en-US" sz="1000">
                <a:solidFill>
                  <a:srgbClr val="000000"/>
                </a:solidFill>
                <a:latin typeface="Corbel"/>
                <a:cs typeface="Calibri"/>
              </a:rPr>
              <a:t>(L.A. County Toolkit, 2019). </a:t>
            </a:r>
            <a:r>
              <a:rPr lang="en-US" sz="1800">
                <a:solidFill>
                  <a:srgbClr val="000000"/>
                </a:solidFill>
                <a:latin typeface="Corbel"/>
                <a:cs typeface="Calibri"/>
              </a:rPr>
              <a:t> </a:t>
            </a:r>
          </a:p>
          <a:p>
            <a:pPr lvl="8" algn="r">
              <a:lnSpc>
                <a:spcPct val="120000"/>
              </a:lnSpc>
            </a:pPr>
            <a:endParaRPr lang="en-US" sz="800">
              <a:solidFill>
                <a:srgbClr val="000000"/>
              </a:solidFill>
              <a:latin typeface="Corbel"/>
              <a:cs typeface="Calibri"/>
            </a:endParaRPr>
          </a:p>
          <a:p>
            <a:pPr lvl="8"/>
            <a:endParaRPr lang="en-US" sz="800">
              <a:solidFill>
                <a:srgbClr val="000000"/>
              </a:solidFill>
              <a:latin typeface="Corbel"/>
              <a:cs typeface="Calibri"/>
            </a:endParaRPr>
          </a:p>
        </p:txBody>
      </p:sp>
    </p:spTree>
    <p:extLst>
      <p:ext uri="{BB962C8B-B14F-4D97-AF65-F5344CB8AC3E}">
        <p14:creationId xmlns:p14="http://schemas.microsoft.com/office/powerpoint/2010/main" val="308343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28C253-FCC4-46B2-90CF-01AEDB2A0737}"/>
              </a:ext>
            </a:extLst>
          </p:cNvPr>
          <p:cNvSpPr>
            <a:spLocks noGrp="1"/>
          </p:cNvSpPr>
          <p:nvPr>
            <p:ph type="title"/>
          </p:nvPr>
        </p:nvSpPr>
        <p:spPr>
          <a:xfrm>
            <a:off x="720899" y="1487914"/>
            <a:ext cx="2687796" cy="2760098"/>
          </a:xfrm>
        </p:spPr>
        <p:txBody>
          <a:bodyPr>
            <a:normAutofit/>
          </a:bodyPr>
          <a:lstStyle/>
          <a:p>
            <a:pPr algn="ctr"/>
            <a:r>
              <a:rPr lang="en-US" sz="6000">
                <a:solidFill>
                  <a:srgbClr val="FFFFFF"/>
                </a:solidFill>
                <a:latin typeface="Corbel"/>
                <a:cs typeface="Calibri Light" panose="020F0302020204030204"/>
              </a:rPr>
              <a:t>Points</a:t>
            </a:r>
            <a:br>
              <a:rPr lang="en-US" sz="6000">
                <a:solidFill>
                  <a:srgbClr val="FFFFFF"/>
                </a:solidFill>
                <a:latin typeface="Corbel"/>
                <a:cs typeface="Calibri Light" panose="020F0302020204030204"/>
              </a:rPr>
            </a:br>
            <a:r>
              <a:rPr lang="en-US" sz="6000">
                <a:solidFill>
                  <a:srgbClr val="FFFFFF"/>
                </a:solidFill>
                <a:latin typeface="Corbel"/>
                <a:cs typeface="Calibri Light" panose="020F0302020204030204"/>
              </a:rPr>
              <a:t> of </a:t>
            </a:r>
            <a:br>
              <a:rPr lang="en-US" sz="6000">
                <a:solidFill>
                  <a:srgbClr val="FFFFFF"/>
                </a:solidFill>
                <a:latin typeface="Corbel"/>
                <a:cs typeface="Calibri Light" panose="020F0302020204030204"/>
              </a:rPr>
            </a:br>
            <a:r>
              <a:rPr lang="en-US" sz="6000">
                <a:solidFill>
                  <a:srgbClr val="FFFFFF"/>
                </a:solidFill>
                <a:latin typeface="Corbel"/>
                <a:cs typeface="Calibri Light" panose="020F0302020204030204"/>
              </a:rPr>
              <a:t>Contact</a:t>
            </a:r>
            <a:endParaRPr lang="en-US"/>
          </a:p>
        </p:txBody>
      </p:sp>
      <p:graphicFrame>
        <p:nvGraphicFramePr>
          <p:cNvPr id="5" name="Table 5">
            <a:extLst>
              <a:ext uri="{FF2B5EF4-FFF2-40B4-BE49-F238E27FC236}">
                <a16:creationId xmlns:a16="http://schemas.microsoft.com/office/drawing/2014/main" id="{C1F69CD3-53A6-4814-B079-C4208F115F74}"/>
              </a:ext>
            </a:extLst>
          </p:cNvPr>
          <p:cNvGraphicFramePr>
            <a:graphicFrameLocks noGrp="1"/>
          </p:cNvGraphicFramePr>
          <p:nvPr>
            <p:extLst>
              <p:ext uri="{D42A27DB-BD31-4B8C-83A1-F6EECF244321}">
                <p14:modId xmlns:p14="http://schemas.microsoft.com/office/powerpoint/2010/main" val="4271901443"/>
              </p:ext>
            </p:extLst>
          </p:nvPr>
        </p:nvGraphicFramePr>
        <p:xfrm>
          <a:off x="5549659" y="129396"/>
          <a:ext cx="6323704" cy="6557710"/>
        </p:xfrm>
        <a:graphic>
          <a:graphicData uri="http://schemas.openxmlformats.org/drawingml/2006/table">
            <a:tbl>
              <a:tblPr firstRow="1" bandRow="1">
                <a:tableStyleId>{5C22544A-7EE6-4342-B048-85BDC9FD1C3A}</a:tableStyleId>
              </a:tblPr>
              <a:tblGrid>
                <a:gridCol w="3226312">
                  <a:extLst>
                    <a:ext uri="{9D8B030D-6E8A-4147-A177-3AD203B41FA5}">
                      <a16:colId xmlns:a16="http://schemas.microsoft.com/office/drawing/2014/main" val="3041157657"/>
                    </a:ext>
                  </a:extLst>
                </a:gridCol>
                <a:gridCol w="3097392">
                  <a:extLst>
                    <a:ext uri="{9D8B030D-6E8A-4147-A177-3AD203B41FA5}">
                      <a16:colId xmlns:a16="http://schemas.microsoft.com/office/drawing/2014/main" val="1991681244"/>
                    </a:ext>
                  </a:extLst>
                </a:gridCol>
              </a:tblGrid>
              <a:tr h="892564">
                <a:tc>
                  <a:txBody>
                    <a:bodyPr/>
                    <a:lstStyle/>
                    <a:p>
                      <a:pPr algn="ctr"/>
                      <a:r>
                        <a:rPr lang="en-US">
                          <a:latin typeface="Corbel"/>
                        </a:rPr>
                        <a:t>Types of Facilities </a:t>
                      </a:r>
                      <a:endParaRPr lang="en-US"/>
                    </a:p>
                  </a:txBody>
                  <a:tcPr/>
                </a:tc>
                <a:tc>
                  <a:txBody>
                    <a:bodyPr/>
                    <a:lstStyle/>
                    <a:p>
                      <a:pPr algn="ctr"/>
                      <a:r>
                        <a:rPr lang="en-US">
                          <a:latin typeface="Corbel"/>
                        </a:rPr>
                        <a:t>Locations of Facilities &amp; Person of Contact</a:t>
                      </a:r>
                    </a:p>
                  </a:txBody>
                  <a:tcPr/>
                </a:tc>
                <a:extLst>
                  <a:ext uri="{0D108BD9-81ED-4DB2-BD59-A6C34878D82A}">
                    <a16:rowId xmlns:a16="http://schemas.microsoft.com/office/drawing/2014/main" val="4114542358"/>
                  </a:ext>
                </a:extLst>
              </a:tr>
              <a:tr h="791791">
                <a:tc>
                  <a:txBody>
                    <a:bodyPr/>
                    <a:lstStyle/>
                    <a:p>
                      <a:r>
                        <a:rPr lang="en-US">
                          <a:latin typeface="Corbel"/>
                        </a:rPr>
                        <a:t>Libraries </a:t>
                      </a:r>
                      <a:endParaRPr lang="en-US"/>
                    </a:p>
                  </a:txBody>
                  <a:tcPr/>
                </a:tc>
                <a:tc>
                  <a:txBody>
                    <a:bodyPr/>
                    <a:lstStyle/>
                    <a:p>
                      <a:r>
                        <a:rPr lang="en-US"/>
                        <a:t>.</a:t>
                      </a:r>
                    </a:p>
                    <a:p>
                      <a:pPr lvl="0">
                        <a:buNone/>
                      </a:pPr>
                      <a:r>
                        <a:rPr lang="en-US"/>
                        <a:t>.                      </a:t>
                      </a:r>
                    </a:p>
                  </a:txBody>
                  <a:tcPr/>
                </a:tc>
                <a:extLst>
                  <a:ext uri="{0D108BD9-81ED-4DB2-BD59-A6C34878D82A}">
                    <a16:rowId xmlns:a16="http://schemas.microsoft.com/office/drawing/2014/main" val="988516658"/>
                  </a:ext>
                </a:extLst>
              </a:tr>
              <a:tr h="791791">
                <a:tc>
                  <a:txBody>
                    <a:bodyPr/>
                    <a:lstStyle/>
                    <a:p>
                      <a:r>
                        <a:rPr lang="en-US">
                          <a:latin typeface="Corbel"/>
                        </a:rPr>
                        <a:t>Student Union </a:t>
                      </a:r>
                    </a:p>
                    <a:p>
                      <a:pPr lvl="0">
                        <a:buNone/>
                      </a:pPr>
                      <a:endParaRPr lang="en-US"/>
                    </a:p>
                  </a:txBody>
                  <a:tcPr/>
                </a:tc>
                <a:tc>
                  <a:txBody>
                    <a:bodyPr/>
                    <a:lstStyle/>
                    <a:p>
                      <a:r>
                        <a:rPr lang="en-US"/>
                        <a:t>.</a:t>
                      </a:r>
                    </a:p>
                    <a:p>
                      <a:pPr lvl="0">
                        <a:buNone/>
                      </a:pPr>
                      <a:r>
                        <a:rPr lang="en-US"/>
                        <a:t>.</a:t>
                      </a:r>
                    </a:p>
                  </a:txBody>
                  <a:tcPr/>
                </a:tc>
                <a:extLst>
                  <a:ext uri="{0D108BD9-81ED-4DB2-BD59-A6C34878D82A}">
                    <a16:rowId xmlns:a16="http://schemas.microsoft.com/office/drawing/2014/main" val="2382572666"/>
                  </a:ext>
                </a:extLst>
              </a:tr>
              <a:tr h="791791">
                <a:tc>
                  <a:txBody>
                    <a:bodyPr/>
                    <a:lstStyle/>
                    <a:p>
                      <a:r>
                        <a:rPr lang="en-US">
                          <a:latin typeface="Corbel"/>
                        </a:rPr>
                        <a:t>Book Store</a:t>
                      </a:r>
                      <a:r>
                        <a:rPr lang="en-US"/>
                        <a:t> </a:t>
                      </a:r>
                    </a:p>
                  </a:txBody>
                  <a:tcPr/>
                </a:tc>
                <a:tc>
                  <a:txBody>
                    <a:bodyPr/>
                    <a:lstStyle/>
                    <a:p>
                      <a:r>
                        <a:rPr lang="en-US"/>
                        <a:t>.</a:t>
                      </a:r>
                    </a:p>
                    <a:p>
                      <a:pPr lvl="0">
                        <a:buNone/>
                      </a:pPr>
                      <a:r>
                        <a:rPr lang="en-US"/>
                        <a:t>.</a:t>
                      </a:r>
                    </a:p>
                  </a:txBody>
                  <a:tcPr/>
                </a:tc>
                <a:extLst>
                  <a:ext uri="{0D108BD9-81ED-4DB2-BD59-A6C34878D82A}">
                    <a16:rowId xmlns:a16="http://schemas.microsoft.com/office/drawing/2014/main" val="272985322"/>
                  </a:ext>
                </a:extLst>
              </a:tr>
              <a:tr h="791791">
                <a:tc>
                  <a:txBody>
                    <a:bodyPr/>
                    <a:lstStyle/>
                    <a:p>
                      <a:r>
                        <a:rPr lang="en-US">
                          <a:latin typeface="Corbel"/>
                        </a:rPr>
                        <a:t>Cafes &amp; Dining Halls</a:t>
                      </a:r>
                    </a:p>
                  </a:txBody>
                  <a:tcPr/>
                </a:tc>
                <a:tc>
                  <a:txBody>
                    <a:bodyPr/>
                    <a:lstStyle/>
                    <a:p>
                      <a:r>
                        <a:rPr lang="en-US"/>
                        <a:t>.</a:t>
                      </a:r>
                    </a:p>
                    <a:p>
                      <a:pPr lvl="0">
                        <a:buNone/>
                      </a:pPr>
                      <a:r>
                        <a:rPr lang="en-US"/>
                        <a:t>.</a:t>
                      </a:r>
                    </a:p>
                  </a:txBody>
                  <a:tcPr/>
                </a:tc>
                <a:extLst>
                  <a:ext uri="{0D108BD9-81ED-4DB2-BD59-A6C34878D82A}">
                    <a16:rowId xmlns:a16="http://schemas.microsoft.com/office/drawing/2014/main" val="2199340263"/>
                  </a:ext>
                </a:extLst>
              </a:tr>
              <a:tr h="791791">
                <a:tc>
                  <a:txBody>
                    <a:bodyPr/>
                    <a:lstStyle/>
                    <a:p>
                      <a:r>
                        <a:rPr lang="en-US">
                          <a:latin typeface="Corbel"/>
                        </a:rPr>
                        <a:t>Dormitories &amp; Residence Life Offices</a:t>
                      </a:r>
                    </a:p>
                  </a:txBody>
                  <a:tcPr/>
                </a:tc>
                <a:tc>
                  <a:txBody>
                    <a:bodyPr/>
                    <a:lstStyle/>
                    <a:p>
                      <a:r>
                        <a:rPr lang="en-US"/>
                        <a:t>.</a:t>
                      </a:r>
                    </a:p>
                    <a:p>
                      <a:pPr lvl="0">
                        <a:buNone/>
                      </a:pPr>
                      <a:r>
                        <a:rPr lang="en-US"/>
                        <a:t>.</a:t>
                      </a:r>
                    </a:p>
                  </a:txBody>
                  <a:tcPr/>
                </a:tc>
                <a:extLst>
                  <a:ext uri="{0D108BD9-81ED-4DB2-BD59-A6C34878D82A}">
                    <a16:rowId xmlns:a16="http://schemas.microsoft.com/office/drawing/2014/main" val="2572412132"/>
                  </a:ext>
                </a:extLst>
              </a:tr>
              <a:tr h="791791">
                <a:tc>
                  <a:txBody>
                    <a:bodyPr/>
                    <a:lstStyle/>
                    <a:p>
                      <a:r>
                        <a:rPr lang="en-US">
                          <a:latin typeface="Corbel"/>
                        </a:rPr>
                        <a:t>Faith Based </a:t>
                      </a:r>
                    </a:p>
                  </a:txBody>
                  <a:tcPr/>
                </a:tc>
                <a:tc>
                  <a:txBody>
                    <a:bodyPr/>
                    <a:lstStyle/>
                    <a:p>
                      <a:r>
                        <a:rPr lang="en-US"/>
                        <a:t>.</a:t>
                      </a:r>
                    </a:p>
                    <a:p>
                      <a:pPr lvl="0">
                        <a:buNone/>
                      </a:pPr>
                      <a:r>
                        <a:rPr lang="en-US"/>
                        <a:t>.</a:t>
                      </a:r>
                    </a:p>
                  </a:txBody>
                  <a:tcPr/>
                </a:tc>
                <a:extLst>
                  <a:ext uri="{0D108BD9-81ED-4DB2-BD59-A6C34878D82A}">
                    <a16:rowId xmlns:a16="http://schemas.microsoft.com/office/drawing/2014/main" val="877007758"/>
                  </a:ext>
                </a:extLst>
              </a:tr>
              <a:tr h="906960">
                <a:tc>
                  <a:txBody>
                    <a:bodyPr/>
                    <a:lstStyle/>
                    <a:p>
                      <a:r>
                        <a:rPr lang="en-US">
                          <a:latin typeface="Corbel"/>
                        </a:rPr>
                        <a:t>Other</a:t>
                      </a:r>
                    </a:p>
                  </a:txBody>
                  <a:tcPr/>
                </a:tc>
                <a:tc>
                  <a:txBody>
                    <a:bodyPr/>
                    <a:lstStyle/>
                    <a:p>
                      <a:r>
                        <a:rPr lang="en-US"/>
                        <a:t>.</a:t>
                      </a:r>
                    </a:p>
                    <a:p>
                      <a:pPr lvl="0">
                        <a:buNone/>
                      </a:pPr>
                      <a:r>
                        <a:rPr lang="en-US"/>
                        <a:t>.</a:t>
                      </a:r>
                    </a:p>
                    <a:p>
                      <a:pPr lvl="0">
                        <a:buNone/>
                      </a:pPr>
                      <a:r>
                        <a:rPr lang="en-US"/>
                        <a:t>.</a:t>
                      </a:r>
                    </a:p>
                  </a:txBody>
                  <a:tcPr/>
                </a:tc>
                <a:extLst>
                  <a:ext uri="{0D108BD9-81ED-4DB2-BD59-A6C34878D82A}">
                    <a16:rowId xmlns:a16="http://schemas.microsoft.com/office/drawing/2014/main" val="3575006431"/>
                  </a:ext>
                </a:extLst>
              </a:tr>
            </a:tbl>
          </a:graphicData>
        </a:graphic>
      </p:graphicFrame>
      <p:sp>
        <p:nvSpPr>
          <p:cNvPr id="7" name="TextBox 6">
            <a:extLst>
              <a:ext uri="{FF2B5EF4-FFF2-40B4-BE49-F238E27FC236}">
                <a16:creationId xmlns:a16="http://schemas.microsoft.com/office/drawing/2014/main" id="{EAFEDF82-1395-4F96-8962-570BE1DBDE66}"/>
              </a:ext>
            </a:extLst>
          </p:cNvPr>
          <p:cNvSpPr txBox="1"/>
          <p:nvPr/>
        </p:nvSpPr>
        <p:spPr>
          <a:xfrm>
            <a:off x="695037" y="474749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latin typeface="Corbel"/>
              </a:rPr>
              <a:t>Promotion of Census Information </a:t>
            </a:r>
            <a:endParaRPr lang="en-US">
              <a:solidFill>
                <a:schemeClr val="bg1"/>
              </a:solidFill>
              <a:latin typeface="Corbel"/>
              <a:cs typeface="Calibri"/>
            </a:endParaRPr>
          </a:p>
        </p:txBody>
      </p:sp>
    </p:spTree>
    <p:extLst>
      <p:ext uri="{BB962C8B-B14F-4D97-AF65-F5344CB8AC3E}">
        <p14:creationId xmlns:p14="http://schemas.microsoft.com/office/powerpoint/2010/main" val="299536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descr="A person sitting at a table using a computer&#10;&#10;Description generated with very high confidence">
            <a:extLst>
              <a:ext uri="{FF2B5EF4-FFF2-40B4-BE49-F238E27FC236}">
                <a16:creationId xmlns:a16="http://schemas.microsoft.com/office/drawing/2014/main" id="{88D2E46F-5396-42FD-BF22-EBD9B7650310}"/>
              </a:ext>
            </a:extLst>
          </p:cNvPr>
          <p:cNvPicPr>
            <a:picLocks noChangeAspect="1"/>
          </p:cNvPicPr>
          <p:nvPr/>
        </p:nvPicPr>
        <p:blipFill rotWithShape="1">
          <a:blip r:embed="rId2">
            <a:alphaModFix/>
          </a:blip>
          <a:srcRect l="12277" r="25487" b="-1"/>
          <a:stretch/>
        </p:blipFill>
        <p:spPr>
          <a:xfrm>
            <a:off x="5797543" y="10"/>
            <a:ext cx="6394152" cy="6857990"/>
          </a:xfrm>
          <a:prstGeom prst="rect">
            <a:avLst/>
          </a:prstGeom>
        </p:spPr>
      </p:pic>
      <p:pic>
        <p:nvPicPr>
          <p:cNvPr id="47" name="Picture 2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E6A5C4D-0D02-4F36-8BB9-4F475094B89A}"/>
              </a:ext>
            </a:extLst>
          </p:cNvPr>
          <p:cNvSpPr>
            <a:spLocks noGrp="1"/>
          </p:cNvSpPr>
          <p:nvPr>
            <p:ph type="title"/>
          </p:nvPr>
        </p:nvSpPr>
        <p:spPr>
          <a:xfrm>
            <a:off x="527907" y="94172"/>
            <a:ext cx="6281453" cy="642028"/>
          </a:xfrm>
        </p:spPr>
        <p:txBody>
          <a:bodyPr vert="horz" lIns="91440" tIns="45720" rIns="91440" bIns="45720" rtlCol="0" anchor="ctr">
            <a:noAutofit/>
          </a:bodyPr>
          <a:lstStyle/>
          <a:p>
            <a:r>
              <a:rPr lang="en-US" sz="6000" kern="1200">
                <a:solidFill>
                  <a:srgbClr val="000000"/>
                </a:solidFill>
                <a:latin typeface="Corbel"/>
              </a:rPr>
              <a:t>In The Community </a:t>
            </a:r>
          </a:p>
        </p:txBody>
      </p:sp>
      <p:sp>
        <p:nvSpPr>
          <p:cNvPr id="4" name="TextBox 3">
            <a:extLst>
              <a:ext uri="{FF2B5EF4-FFF2-40B4-BE49-F238E27FC236}">
                <a16:creationId xmlns:a16="http://schemas.microsoft.com/office/drawing/2014/main" id="{71DDB797-903A-4F4A-BDBD-E1C29FD7997E}"/>
              </a:ext>
            </a:extLst>
          </p:cNvPr>
          <p:cNvSpPr txBox="1"/>
          <p:nvPr/>
        </p:nvSpPr>
        <p:spPr>
          <a:xfrm>
            <a:off x="527906" y="840507"/>
            <a:ext cx="5630439" cy="406592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gn="ctr">
              <a:lnSpc>
                <a:spcPct val="90000"/>
              </a:lnSpc>
              <a:spcAft>
                <a:spcPts val="600"/>
              </a:spcAft>
              <a:buFont typeface="Arial" panose="020B0604020202020204" pitchFamily="34" charset="0"/>
              <a:buChar char="•"/>
            </a:pPr>
            <a:r>
              <a:rPr lang="en-US" kern="1200">
                <a:solidFill>
                  <a:srgbClr val="000000"/>
                </a:solidFill>
                <a:latin typeface="Corbel"/>
              </a:rPr>
              <a:t>It is </a:t>
            </a:r>
            <a:r>
              <a:rPr lang="en-US" u="sng" kern="1200">
                <a:solidFill>
                  <a:srgbClr val="000000"/>
                </a:solidFill>
                <a:latin typeface="Corbel"/>
              </a:rPr>
              <a:t>important </a:t>
            </a:r>
            <a:r>
              <a:rPr lang="en-US" kern="1200">
                <a:solidFill>
                  <a:srgbClr val="000000"/>
                </a:solidFill>
                <a:latin typeface="Corbel"/>
              </a:rPr>
              <a:t>to think of areas</a:t>
            </a:r>
            <a:r>
              <a:rPr lang="en-US" u="sng" kern="1200">
                <a:solidFill>
                  <a:srgbClr val="000000"/>
                </a:solidFill>
                <a:latin typeface="Corbel"/>
              </a:rPr>
              <a:t> outside </a:t>
            </a:r>
            <a:r>
              <a:rPr lang="en-US" kern="1200">
                <a:solidFill>
                  <a:srgbClr val="000000"/>
                </a:solidFill>
                <a:latin typeface="Corbel"/>
              </a:rPr>
              <a:t>of your campus as well. Many of your institutions are imbedded in areas that are hard to count.</a:t>
            </a:r>
            <a:endParaRPr lang="en-US">
              <a:latin typeface="Corbel"/>
              <a:cs typeface="Calibri" panose="020F0502020204030204"/>
            </a:endParaRPr>
          </a:p>
          <a:p>
            <a:pPr indent="-228600" algn="ctr">
              <a:lnSpc>
                <a:spcPct val="90000"/>
              </a:lnSpc>
              <a:spcAft>
                <a:spcPts val="600"/>
              </a:spcAft>
              <a:buFont typeface="Arial" panose="020B0604020202020204" pitchFamily="34" charset="0"/>
              <a:buChar char="•"/>
            </a:pPr>
            <a:endParaRPr lang="en-US" kern="1200">
              <a:solidFill>
                <a:srgbClr val="000000"/>
              </a:solidFill>
              <a:latin typeface="Corbel"/>
            </a:endParaRPr>
          </a:p>
          <a:p>
            <a:pPr indent="-228600" algn="ctr">
              <a:lnSpc>
                <a:spcPct val="90000"/>
              </a:lnSpc>
              <a:spcAft>
                <a:spcPts val="600"/>
              </a:spcAft>
              <a:buFont typeface="Arial" panose="020B0604020202020204" pitchFamily="34" charset="0"/>
              <a:buChar char="•"/>
            </a:pPr>
            <a:r>
              <a:rPr lang="en-US" kern="1200">
                <a:solidFill>
                  <a:srgbClr val="000000"/>
                </a:solidFill>
                <a:latin typeface="Corbel"/>
              </a:rPr>
              <a:t>Go to </a:t>
            </a:r>
            <a:r>
              <a:rPr lang="en-US" u="sng" kern="1200">
                <a:solidFill>
                  <a:srgbClr val="000000"/>
                </a:solidFill>
                <a:latin typeface="Corbel"/>
              </a:rPr>
              <a:t>local businesses, such as</a:t>
            </a:r>
            <a:r>
              <a:rPr lang="en-US" u="sng">
                <a:solidFill>
                  <a:srgbClr val="000000"/>
                </a:solidFill>
                <a:latin typeface="Corbel"/>
              </a:rPr>
              <a:t>:</a:t>
            </a:r>
            <a:r>
              <a:rPr lang="en-US" u="sng" kern="1200">
                <a:solidFill>
                  <a:srgbClr val="000000"/>
                </a:solidFill>
                <a:latin typeface="Corbel"/>
              </a:rPr>
              <a:t> bars, restaurants, coffee shops, etc.</a:t>
            </a:r>
            <a:r>
              <a:rPr lang="en-US" kern="1200">
                <a:solidFill>
                  <a:srgbClr val="000000"/>
                </a:solidFill>
                <a:latin typeface="Corbel"/>
              </a:rPr>
              <a:t> to spread hand out information regarding the census.</a:t>
            </a:r>
            <a:r>
              <a:rPr lang="en-US" b="1" kern="1200">
                <a:solidFill>
                  <a:srgbClr val="000000"/>
                </a:solidFill>
                <a:latin typeface="Corbel"/>
              </a:rPr>
              <a:t> Remember, the census will affect everyone in the state.</a:t>
            </a:r>
            <a:r>
              <a:rPr lang="en-US" kern="1200">
                <a:solidFill>
                  <a:srgbClr val="000000"/>
                </a:solidFill>
                <a:latin typeface="Corbel"/>
              </a:rPr>
              <a:t> It is</a:t>
            </a:r>
            <a:r>
              <a:rPr lang="en-US" u="sng" kern="1200">
                <a:solidFill>
                  <a:srgbClr val="000000"/>
                </a:solidFill>
                <a:latin typeface="Corbel"/>
              </a:rPr>
              <a:t> important</a:t>
            </a:r>
            <a:r>
              <a:rPr lang="en-US" kern="1200">
                <a:solidFill>
                  <a:srgbClr val="000000"/>
                </a:solidFill>
                <a:latin typeface="Corbel"/>
              </a:rPr>
              <a:t> for everyone to know the </a:t>
            </a:r>
            <a:r>
              <a:rPr lang="en-US" u="sng" kern="1200">
                <a:solidFill>
                  <a:srgbClr val="000000"/>
                </a:solidFill>
                <a:latin typeface="Corbel"/>
              </a:rPr>
              <a:t>impact</a:t>
            </a:r>
            <a:r>
              <a:rPr lang="en-US" kern="1200">
                <a:solidFill>
                  <a:srgbClr val="000000"/>
                </a:solidFill>
                <a:latin typeface="Corbel"/>
              </a:rPr>
              <a:t> of being counted. </a:t>
            </a:r>
          </a:p>
          <a:p>
            <a:pPr indent="-228600" algn="ctr">
              <a:lnSpc>
                <a:spcPct val="90000"/>
              </a:lnSpc>
              <a:spcAft>
                <a:spcPts val="600"/>
              </a:spcAft>
              <a:buFont typeface="Arial" panose="020B0604020202020204" pitchFamily="34" charset="0"/>
              <a:buChar char="•"/>
            </a:pPr>
            <a:endParaRPr lang="en-US" kern="1200">
              <a:solidFill>
                <a:srgbClr val="000000"/>
              </a:solidFill>
              <a:latin typeface="Corbel"/>
            </a:endParaRPr>
          </a:p>
          <a:p>
            <a:pPr indent="-228600" algn="ctr">
              <a:lnSpc>
                <a:spcPct val="90000"/>
              </a:lnSpc>
              <a:spcAft>
                <a:spcPts val="600"/>
              </a:spcAft>
              <a:buFont typeface="Arial" panose="020B0604020202020204" pitchFamily="34" charset="0"/>
              <a:buChar char="•"/>
            </a:pPr>
            <a:r>
              <a:rPr lang="en-US" kern="1200">
                <a:solidFill>
                  <a:srgbClr val="000000"/>
                </a:solidFill>
                <a:latin typeface="Corbel"/>
              </a:rPr>
              <a:t>Businesses use the date received from the Census to determine where they should build their factories, offices and stores. </a:t>
            </a:r>
          </a:p>
          <a:p>
            <a:pPr algn="r">
              <a:lnSpc>
                <a:spcPct val="90000"/>
              </a:lnSpc>
              <a:spcAft>
                <a:spcPts val="600"/>
              </a:spcAft>
            </a:pPr>
            <a:r>
              <a:rPr lang="en-US" sz="1000" kern="1200">
                <a:solidFill>
                  <a:srgbClr val="000000"/>
                </a:solidFill>
                <a:latin typeface="Corbel"/>
              </a:rPr>
              <a:t>(L.A. County Census Toolkit, 2019).</a:t>
            </a:r>
          </a:p>
        </p:txBody>
      </p:sp>
      <p:pic>
        <p:nvPicPr>
          <p:cNvPr id="5" name="Graphic 5" descr="City">
            <a:extLst>
              <a:ext uri="{FF2B5EF4-FFF2-40B4-BE49-F238E27FC236}">
                <a16:creationId xmlns:a16="http://schemas.microsoft.com/office/drawing/2014/main" id="{0B7344CF-B1CC-4BC0-9068-BC7EBC373B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1064" y="4697083"/>
            <a:ext cx="2323381" cy="2294626"/>
          </a:xfrm>
          <a:prstGeom prst="rect">
            <a:avLst/>
          </a:prstGeom>
        </p:spPr>
      </p:pic>
      <p:pic>
        <p:nvPicPr>
          <p:cNvPr id="7" name="Graphic 7" descr="Building">
            <a:extLst>
              <a:ext uri="{FF2B5EF4-FFF2-40B4-BE49-F238E27FC236}">
                <a16:creationId xmlns:a16="http://schemas.microsoft.com/office/drawing/2014/main" id="{B8CC9908-50E5-4C0A-9D1B-BECA804000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61404" y="4826481"/>
            <a:ext cx="1403230" cy="1388852"/>
          </a:xfrm>
          <a:prstGeom prst="rect">
            <a:avLst/>
          </a:prstGeom>
        </p:spPr>
      </p:pic>
      <p:pic>
        <p:nvPicPr>
          <p:cNvPr id="9" name="Graphic 9" descr="Schoolhouse">
            <a:extLst>
              <a:ext uri="{FF2B5EF4-FFF2-40B4-BE49-F238E27FC236}">
                <a16:creationId xmlns:a16="http://schemas.microsoft.com/office/drawing/2014/main" id="{3D08A14E-94F9-4142-AEE9-796E3EAA43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82196" y="5272176"/>
            <a:ext cx="1627386" cy="1589918"/>
          </a:xfrm>
          <a:prstGeom prst="rect">
            <a:avLst/>
          </a:prstGeom>
        </p:spPr>
      </p:pic>
      <p:pic>
        <p:nvPicPr>
          <p:cNvPr id="11" name="Graphic 11" descr="City">
            <a:extLst>
              <a:ext uri="{FF2B5EF4-FFF2-40B4-BE49-F238E27FC236}">
                <a16:creationId xmlns:a16="http://schemas.microsoft.com/office/drawing/2014/main" id="{0A182E3D-E15C-4DCE-BA94-4162541DDE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89894" y="4912743"/>
            <a:ext cx="914400" cy="914400"/>
          </a:xfrm>
          <a:prstGeom prst="rect">
            <a:avLst/>
          </a:prstGeom>
        </p:spPr>
      </p:pic>
    </p:spTree>
    <p:extLst>
      <p:ext uri="{BB962C8B-B14F-4D97-AF65-F5344CB8AC3E}">
        <p14:creationId xmlns:p14="http://schemas.microsoft.com/office/powerpoint/2010/main" val="153627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28C253-FCC4-46B2-90CF-01AEDB2A0737}"/>
              </a:ext>
            </a:extLst>
          </p:cNvPr>
          <p:cNvSpPr>
            <a:spLocks noGrp="1"/>
          </p:cNvSpPr>
          <p:nvPr>
            <p:ph type="title"/>
          </p:nvPr>
        </p:nvSpPr>
        <p:spPr>
          <a:xfrm>
            <a:off x="720899" y="1487914"/>
            <a:ext cx="2687796" cy="2760098"/>
          </a:xfrm>
        </p:spPr>
        <p:txBody>
          <a:bodyPr>
            <a:normAutofit/>
          </a:bodyPr>
          <a:lstStyle/>
          <a:p>
            <a:pPr algn="ctr"/>
            <a:r>
              <a:rPr lang="en-US" sz="6000">
                <a:solidFill>
                  <a:srgbClr val="FFFFFF"/>
                </a:solidFill>
                <a:latin typeface="Corbel"/>
                <a:cs typeface="Calibri Light" panose="020F0302020204030204"/>
              </a:rPr>
              <a:t>Points</a:t>
            </a:r>
            <a:br>
              <a:rPr lang="en-US" sz="6000">
                <a:solidFill>
                  <a:srgbClr val="FFFFFF"/>
                </a:solidFill>
                <a:latin typeface="Corbel"/>
                <a:cs typeface="Calibri Light" panose="020F0302020204030204"/>
              </a:rPr>
            </a:br>
            <a:r>
              <a:rPr lang="en-US" sz="6000">
                <a:solidFill>
                  <a:srgbClr val="FFFFFF"/>
                </a:solidFill>
                <a:latin typeface="Corbel"/>
                <a:cs typeface="Calibri Light" panose="020F0302020204030204"/>
              </a:rPr>
              <a:t> of </a:t>
            </a:r>
            <a:br>
              <a:rPr lang="en-US" sz="6000">
                <a:solidFill>
                  <a:srgbClr val="FFFFFF"/>
                </a:solidFill>
                <a:latin typeface="Corbel"/>
                <a:cs typeface="Calibri Light" panose="020F0302020204030204"/>
              </a:rPr>
            </a:br>
            <a:r>
              <a:rPr lang="en-US" sz="6000">
                <a:solidFill>
                  <a:srgbClr val="FFFFFF"/>
                </a:solidFill>
                <a:latin typeface="Corbel"/>
                <a:cs typeface="Calibri Light" panose="020F0302020204030204"/>
              </a:rPr>
              <a:t>Contact</a:t>
            </a:r>
            <a:endParaRPr lang="en-US"/>
          </a:p>
        </p:txBody>
      </p:sp>
      <p:graphicFrame>
        <p:nvGraphicFramePr>
          <p:cNvPr id="5" name="Table 5">
            <a:extLst>
              <a:ext uri="{FF2B5EF4-FFF2-40B4-BE49-F238E27FC236}">
                <a16:creationId xmlns:a16="http://schemas.microsoft.com/office/drawing/2014/main" id="{C1F69CD3-53A6-4814-B079-C4208F115F74}"/>
              </a:ext>
            </a:extLst>
          </p:cNvPr>
          <p:cNvGraphicFramePr>
            <a:graphicFrameLocks noGrp="1"/>
          </p:cNvGraphicFramePr>
          <p:nvPr>
            <p:extLst>
              <p:ext uri="{D42A27DB-BD31-4B8C-83A1-F6EECF244321}">
                <p14:modId xmlns:p14="http://schemas.microsoft.com/office/powerpoint/2010/main" val="3239386476"/>
              </p:ext>
            </p:extLst>
          </p:nvPr>
        </p:nvGraphicFramePr>
        <p:xfrm>
          <a:off x="5535283" y="143773"/>
          <a:ext cx="6346288" cy="6532453"/>
        </p:xfrm>
        <a:graphic>
          <a:graphicData uri="http://schemas.openxmlformats.org/drawingml/2006/table">
            <a:tbl>
              <a:tblPr firstRow="1" bandRow="1">
                <a:tableStyleId>{5C22544A-7EE6-4342-B048-85BDC9FD1C3A}</a:tableStyleId>
              </a:tblPr>
              <a:tblGrid>
                <a:gridCol w="3173144">
                  <a:extLst>
                    <a:ext uri="{9D8B030D-6E8A-4147-A177-3AD203B41FA5}">
                      <a16:colId xmlns:a16="http://schemas.microsoft.com/office/drawing/2014/main" val="3041157657"/>
                    </a:ext>
                  </a:extLst>
                </a:gridCol>
                <a:gridCol w="3173144">
                  <a:extLst>
                    <a:ext uri="{9D8B030D-6E8A-4147-A177-3AD203B41FA5}">
                      <a16:colId xmlns:a16="http://schemas.microsoft.com/office/drawing/2014/main" val="1991681244"/>
                    </a:ext>
                  </a:extLst>
                </a:gridCol>
              </a:tblGrid>
              <a:tr h="888571">
                <a:tc>
                  <a:txBody>
                    <a:bodyPr/>
                    <a:lstStyle/>
                    <a:p>
                      <a:pPr algn="ctr"/>
                      <a:r>
                        <a:rPr lang="en-US">
                          <a:latin typeface="Corbel"/>
                        </a:rPr>
                        <a:t>Types of Facilities </a:t>
                      </a:r>
                      <a:endParaRPr lang="en-US"/>
                    </a:p>
                  </a:txBody>
                  <a:tcPr/>
                </a:tc>
                <a:tc>
                  <a:txBody>
                    <a:bodyPr/>
                    <a:lstStyle/>
                    <a:p>
                      <a:pPr algn="ctr"/>
                      <a:r>
                        <a:rPr lang="en-US">
                          <a:latin typeface="Corbel"/>
                        </a:rPr>
                        <a:t>Locations of Facilities &amp; Person of Contact</a:t>
                      </a:r>
                    </a:p>
                  </a:txBody>
                  <a:tcPr/>
                </a:tc>
                <a:extLst>
                  <a:ext uri="{0D108BD9-81ED-4DB2-BD59-A6C34878D82A}">
                    <a16:rowId xmlns:a16="http://schemas.microsoft.com/office/drawing/2014/main" val="4114542358"/>
                  </a:ext>
                </a:extLst>
              </a:tr>
              <a:tr h="788247">
                <a:tc>
                  <a:txBody>
                    <a:bodyPr/>
                    <a:lstStyle/>
                    <a:p>
                      <a:r>
                        <a:rPr lang="en-US">
                          <a:latin typeface="Corbel"/>
                        </a:rPr>
                        <a:t>Apartments &amp; Duplexes </a:t>
                      </a:r>
                    </a:p>
                  </a:txBody>
                  <a:tcPr/>
                </a:tc>
                <a:tc>
                  <a:txBody>
                    <a:bodyPr/>
                    <a:lstStyle/>
                    <a:p>
                      <a:r>
                        <a:rPr lang="en-US"/>
                        <a:t>.</a:t>
                      </a:r>
                    </a:p>
                    <a:p>
                      <a:pPr lvl="0">
                        <a:buNone/>
                      </a:pPr>
                      <a:r>
                        <a:rPr lang="en-US"/>
                        <a:t>.                      </a:t>
                      </a:r>
                    </a:p>
                  </a:txBody>
                  <a:tcPr/>
                </a:tc>
                <a:extLst>
                  <a:ext uri="{0D108BD9-81ED-4DB2-BD59-A6C34878D82A}">
                    <a16:rowId xmlns:a16="http://schemas.microsoft.com/office/drawing/2014/main" val="988516658"/>
                  </a:ext>
                </a:extLst>
              </a:tr>
              <a:tr h="788247">
                <a:tc>
                  <a:txBody>
                    <a:bodyPr/>
                    <a:lstStyle/>
                    <a:p>
                      <a:r>
                        <a:rPr lang="en-US">
                          <a:latin typeface="Corbel"/>
                        </a:rPr>
                        <a:t>Off-Campus Student Housing</a:t>
                      </a:r>
                    </a:p>
                  </a:txBody>
                  <a:tcPr/>
                </a:tc>
                <a:tc>
                  <a:txBody>
                    <a:bodyPr/>
                    <a:lstStyle/>
                    <a:p>
                      <a:r>
                        <a:rPr lang="en-US"/>
                        <a:t>.</a:t>
                      </a:r>
                    </a:p>
                    <a:p>
                      <a:pPr lvl="0">
                        <a:buNone/>
                      </a:pPr>
                      <a:r>
                        <a:rPr lang="en-US"/>
                        <a:t>.</a:t>
                      </a:r>
                    </a:p>
                  </a:txBody>
                  <a:tcPr/>
                </a:tc>
                <a:extLst>
                  <a:ext uri="{0D108BD9-81ED-4DB2-BD59-A6C34878D82A}">
                    <a16:rowId xmlns:a16="http://schemas.microsoft.com/office/drawing/2014/main" val="2382572666"/>
                  </a:ext>
                </a:extLst>
              </a:tr>
              <a:tr h="788247">
                <a:tc>
                  <a:txBody>
                    <a:bodyPr/>
                    <a:lstStyle/>
                    <a:p>
                      <a:r>
                        <a:rPr lang="en-US">
                          <a:latin typeface="Corbel"/>
                        </a:rPr>
                        <a:t>Restaurants &amp; Bars</a:t>
                      </a:r>
                    </a:p>
                  </a:txBody>
                  <a:tcPr/>
                </a:tc>
                <a:tc>
                  <a:txBody>
                    <a:bodyPr/>
                    <a:lstStyle/>
                    <a:p>
                      <a:r>
                        <a:rPr lang="en-US"/>
                        <a:t>.</a:t>
                      </a:r>
                    </a:p>
                    <a:p>
                      <a:pPr lvl="0">
                        <a:buNone/>
                      </a:pPr>
                      <a:r>
                        <a:rPr lang="en-US"/>
                        <a:t>.</a:t>
                      </a:r>
                    </a:p>
                  </a:txBody>
                  <a:tcPr/>
                </a:tc>
                <a:extLst>
                  <a:ext uri="{0D108BD9-81ED-4DB2-BD59-A6C34878D82A}">
                    <a16:rowId xmlns:a16="http://schemas.microsoft.com/office/drawing/2014/main" val="272985322"/>
                  </a:ext>
                </a:extLst>
              </a:tr>
              <a:tr h="788247">
                <a:tc>
                  <a:txBody>
                    <a:bodyPr/>
                    <a:lstStyle/>
                    <a:p>
                      <a:r>
                        <a:rPr lang="en-US">
                          <a:latin typeface="Corbel"/>
                        </a:rPr>
                        <a:t>Malls &amp; Shopping Centers</a:t>
                      </a:r>
                    </a:p>
                  </a:txBody>
                  <a:tcPr/>
                </a:tc>
                <a:tc>
                  <a:txBody>
                    <a:bodyPr/>
                    <a:lstStyle/>
                    <a:p>
                      <a:r>
                        <a:rPr lang="en-US"/>
                        <a:t>.</a:t>
                      </a:r>
                    </a:p>
                    <a:p>
                      <a:pPr lvl="0">
                        <a:buNone/>
                      </a:pPr>
                      <a:r>
                        <a:rPr lang="en-US"/>
                        <a:t>.</a:t>
                      </a:r>
                    </a:p>
                  </a:txBody>
                  <a:tcPr/>
                </a:tc>
                <a:extLst>
                  <a:ext uri="{0D108BD9-81ED-4DB2-BD59-A6C34878D82A}">
                    <a16:rowId xmlns:a16="http://schemas.microsoft.com/office/drawing/2014/main" val="2199340263"/>
                  </a:ext>
                </a:extLst>
              </a:tr>
              <a:tr h="788247">
                <a:tc>
                  <a:txBody>
                    <a:bodyPr/>
                    <a:lstStyle/>
                    <a:p>
                      <a:r>
                        <a:rPr lang="en-US">
                          <a:latin typeface="Corbel"/>
                        </a:rPr>
                        <a:t>Metra &amp; CTA Lines</a:t>
                      </a:r>
                    </a:p>
                  </a:txBody>
                  <a:tcPr/>
                </a:tc>
                <a:tc>
                  <a:txBody>
                    <a:bodyPr/>
                    <a:lstStyle/>
                    <a:p>
                      <a:r>
                        <a:rPr lang="en-US"/>
                        <a:t>.</a:t>
                      </a:r>
                    </a:p>
                    <a:p>
                      <a:pPr lvl="0">
                        <a:buNone/>
                      </a:pPr>
                      <a:r>
                        <a:rPr lang="en-US"/>
                        <a:t>.</a:t>
                      </a:r>
                    </a:p>
                  </a:txBody>
                  <a:tcPr/>
                </a:tc>
                <a:extLst>
                  <a:ext uri="{0D108BD9-81ED-4DB2-BD59-A6C34878D82A}">
                    <a16:rowId xmlns:a16="http://schemas.microsoft.com/office/drawing/2014/main" val="2572412132"/>
                  </a:ext>
                </a:extLst>
              </a:tr>
              <a:tr h="788247">
                <a:tc>
                  <a:txBody>
                    <a:bodyPr/>
                    <a:lstStyle/>
                    <a:p>
                      <a:r>
                        <a:rPr lang="en-US">
                          <a:latin typeface="Corbel"/>
                        </a:rPr>
                        <a:t>Religious Institutions </a:t>
                      </a:r>
                    </a:p>
                  </a:txBody>
                  <a:tcPr/>
                </a:tc>
                <a:tc>
                  <a:txBody>
                    <a:bodyPr/>
                    <a:lstStyle/>
                    <a:p>
                      <a:r>
                        <a:rPr lang="en-US"/>
                        <a:t>.</a:t>
                      </a:r>
                    </a:p>
                    <a:p>
                      <a:pPr lvl="0">
                        <a:buNone/>
                      </a:pPr>
                      <a:r>
                        <a:rPr lang="en-US"/>
                        <a:t>.</a:t>
                      </a:r>
                    </a:p>
                  </a:txBody>
                  <a:tcPr/>
                </a:tc>
                <a:extLst>
                  <a:ext uri="{0D108BD9-81ED-4DB2-BD59-A6C34878D82A}">
                    <a16:rowId xmlns:a16="http://schemas.microsoft.com/office/drawing/2014/main" val="877007758"/>
                  </a:ext>
                </a:extLst>
              </a:tr>
              <a:tr h="902902">
                <a:tc>
                  <a:txBody>
                    <a:bodyPr/>
                    <a:lstStyle/>
                    <a:p>
                      <a:r>
                        <a:rPr lang="en-US">
                          <a:latin typeface="Corbel"/>
                        </a:rPr>
                        <a:t>Other</a:t>
                      </a:r>
                    </a:p>
                  </a:txBody>
                  <a:tcPr/>
                </a:tc>
                <a:tc>
                  <a:txBody>
                    <a:bodyPr/>
                    <a:lstStyle/>
                    <a:p>
                      <a:r>
                        <a:rPr lang="en-US"/>
                        <a:t>.</a:t>
                      </a:r>
                    </a:p>
                    <a:p>
                      <a:pPr lvl="0">
                        <a:buNone/>
                      </a:pPr>
                      <a:r>
                        <a:rPr lang="en-US"/>
                        <a:t>.</a:t>
                      </a:r>
                    </a:p>
                    <a:p>
                      <a:pPr lvl="0">
                        <a:buNone/>
                      </a:pPr>
                      <a:r>
                        <a:rPr lang="en-US"/>
                        <a:t>.</a:t>
                      </a:r>
                    </a:p>
                  </a:txBody>
                  <a:tcPr/>
                </a:tc>
                <a:extLst>
                  <a:ext uri="{0D108BD9-81ED-4DB2-BD59-A6C34878D82A}">
                    <a16:rowId xmlns:a16="http://schemas.microsoft.com/office/drawing/2014/main" val="3575006431"/>
                  </a:ext>
                </a:extLst>
              </a:tr>
            </a:tbl>
          </a:graphicData>
        </a:graphic>
      </p:graphicFrame>
      <p:sp>
        <p:nvSpPr>
          <p:cNvPr id="7" name="TextBox 6">
            <a:extLst>
              <a:ext uri="{FF2B5EF4-FFF2-40B4-BE49-F238E27FC236}">
                <a16:creationId xmlns:a16="http://schemas.microsoft.com/office/drawing/2014/main" id="{EAFEDF82-1395-4F96-8962-570BE1DBDE66}"/>
              </a:ext>
            </a:extLst>
          </p:cNvPr>
          <p:cNvSpPr txBox="1"/>
          <p:nvPr/>
        </p:nvSpPr>
        <p:spPr>
          <a:xfrm>
            <a:off x="695037" y="474749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latin typeface="Corbel"/>
              </a:rPr>
              <a:t>Promotion of Census Information </a:t>
            </a:r>
            <a:endParaRPr lang="en-US">
              <a:solidFill>
                <a:schemeClr val="bg1"/>
              </a:solidFill>
              <a:latin typeface="Corbel"/>
              <a:cs typeface="Calibri"/>
            </a:endParaRPr>
          </a:p>
        </p:txBody>
      </p:sp>
    </p:spTree>
    <p:extLst>
      <p:ext uri="{BB962C8B-B14F-4D97-AF65-F5344CB8AC3E}">
        <p14:creationId xmlns:p14="http://schemas.microsoft.com/office/powerpoint/2010/main" val="1484200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C166CC-2EE1-40E7-BF50-EC5B7A0B26B7}"/>
              </a:ext>
            </a:extLst>
          </p:cNvPr>
          <p:cNvSpPr>
            <a:spLocks noGrp="1"/>
          </p:cNvSpPr>
          <p:nvPr>
            <p:ph type="title"/>
          </p:nvPr>
        </p:nvSpPr>
        <p:spPr>
          <a:xfrm>
            <a:off x="5403077" y="128011"/>
            <a:ext cx="6546085" cy="935150"/>
          </a:xfrm>
        </p:spPr>
        <p:txBody>
          <a:bodyPr vert="horz" lIns="91440" tIns="45720" rIns="91440" bIns="45720" rtlCol="0" anchor="t">
            <a:normAutofit/>
          </a:bodyPr>
          <a:lstStyle/>
          <a:p>
            <a:pPr algn="ctr"/>
            <a:r>
              <a:rPr lang="en-US" sz="6000">
                <a:solidFill>
                  <a:srgbClr val="000000"/>
                </a:solidFill>
                <a:latin typeface="Corbel"/>
              </a:rPr>
              <a:t>      </a:t>
            </a:r>
            <a:r>
              <a:rPr lang="en-US" sz="6000" kern="1200">
                <a:solidFill>
                  <a:srgbClr val="000000"/>
                </a:solidFill>
                <a:latin typeface="Corbel"/>
              </a:rPr>
              <a:t>In Academia </a:t>
            </a:r>
            <a:endParaRPr lang="en-US"/>
          </a:p>
        </p:txBody>
      </p:sp>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stack of flyers on a table next to a book shelf&#10;&#10;Description generated with high confidence">
            <a:extLst>
              <a:ext uri="{FF2B5EF4-FFF2-40B4-BE49-F238E27FC236}">
                <a16:creationId xmlns:a16="http://schemas.microsoft.com/office/drawing/2014/main" id="{C539A304-DD49-4440-A967-3F977E13E2F8}"/>
              </a:ext>
            </a:extLst>
          </p:cNvPr>
          <p:cNvPicPr>
            <a:picLocks noGrp="1" noChangeAspect="1"/>
          </p:cNvPicPr>
          <p:nvPr>
            <p:ph idx="1"/>
          </p:nvPr>
        </p:nvPicPr>
        <p:blipFill rotWithShape="1">
          <a:blip r:embed="rId3">
            <a:alphaModFix/>
          </a:blip>
          <a:srcRect l="9224" r="25601" b="1"/>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6" name="TextBox 5">
            <a:extLst>
              <a:ext uri="{FF2B5EF4-FFF2-40B4-BE49-F238E27FC236}">
                <a16:creationId xmlns:a16="http://schemas.microsoft.com/office/drawing/2014/main" id="{07861FD3-E0C0-41B7-955C-9064F1124D6D}"/>
              </a:ext>
            </a:extLst>
          </p:cNvPr>
          <p:cNvSpPr txBox="1"/>
          <p:nvPr/>
        </p:nvSpPr>
        <p:spPr>
          <a:xfrm>
            <a:off x="5814352" y="798653"/>
            <a:ext cx="6138437"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latin typeface="Corbel"/>
            </a:endParaRPr>
          </a:p>
          <a:p>
            <a:pPr algn="ctr"/>
            <a:r>
              <a:rPr lang="en-US">
                <a:latin typeface="Corbel"/>
              </a:rPr>
              <a:t>The </a:t>
            </a:r>
            <a:r>
              <a:rPr lang="en-US" b="1">
                <a:latin typeface="Corbel"/>
              </a:rPr>
              <a:t>goal</a:t>
            </a:r>
            <a:r>
              <a:rPr lang="en-US">
                <a:latin typeface="Corbel"/>
              </a:rPr>
              <a:t> is to </a:t>
            </a:r>
            <a:r>
              <a:rPr lang="en-US" b="1" u="sng">
                <a:latin typeface="Corbel"/>
              </a:rPr>
              <a:t>integrate the census into the curriculum and lesson plans. </a:t>
            </a:r>
            <a:r>
              <a:rPr lang="en-US">
                <a:latin typeface="Corbel"/>
              </a:rPr>
              <a:t>Additionally, we want the school to empower students, fellows, faculty and staff to be trusted messengers in their community. The purpose is to further the education, involvement and production of an accurate count in the 2020 census. </a:t>
            </a:r>
            <a:endParaRPr lang="en-US">
              <a:latin typeface="Calibri" panose="020F0502020204030204"/>
              <a:cs typeface="Calibri" panose="020F0502020204030204"/>
            </a:endParaRPr>
          </a:p>
          <a:p>
            <a:pPr algn="ctr"/>
            <a:r>
              <a:rPr lang="en-US" b="1">
                <a:latin typeface="Corbel"/>
              </a:rPr>
              <a:t>Trusted messengers </a:t>
            </a:r>
            <a:r>
              <a:rPr lang="en-US">
                <a:latin typeface="Corbel"/>
              </a:rPr>
              <a:t>are,</a:t>
            </a:r>
            <a:r>
              <a:rPr lang="en-US" b="1">
                <a:latin typeface="Corbel"/>
              </a:rPr>
              <a:t> </a:t>
            </a:r>
            <a:r>
              <a:rPr lang="en-US">
                <a:latin typeface="Corbel"/>
              </a:rPr>
              <a:t>"figures in the community who educate fellow residents about the census and advocate on their belief"</a:t>
            </a:r>
            <a:endParaRPr lang="en-US">
              <a:latin typeface="Corbel"/>
              <a:cs typeface="Calibri" panose="020F0502020204030204"/>
            </a:endParaRPr>
          </a:p>
          <a:p>
            <a:pPr algn="r"/>
            <a:r>
              <a:rPr lang="en-US" sz="1000">
                <a:latin typeface="Corbel"/>
              </a:rPr>
              <a:t> (Dominican University of California, 2019).</a:t>
            </a:r>
            <a:endParaRPr lang="en-US" sz="1000">
              <a:latin typeface="Corbel"/>
              <a:cs typeface="Calibri" panose="020F0502020204030204"/>
            </a:endParaRPr>
          </a:p>
          <a:p>
            <a:pPr algn="r"/>
            <a:endParaRPr lang="en-US" sz="1000">
              <a:latin typeface="Corbel"/>
              <a:cs typeface="Calibri" panose="020F0502020204030204"/>
            </a:endParaRPr>
          </a:p>
          <a:p>
            <a:pPr algn="ctr"/>
            <a:r>
              <a:rPr lang="en-US" b="1">
                <a:latin typeface="Corbel"/>
                <a:cs typeface="Calibri"/>
              </a:rPr>
              <a:t>As a Fellow:</a:t>
            </a:r>
            <a:r>
              <a:rPr lang="en-US">
                <a:latin typeface="Corbel"/>
                <a:cs typeface="Calibri"/>
              </a:rPr>
              <a:t> </a:t>
            </a:r>
            <a:r>
              <a:rPr lang="en-US" u="sng">
                <a:latin typeface="Corbel"/>
                <a:cs typeface="Calibri"/>
              </a:rPr>
              <a:t>Relate</a:t>
            </a:r>
            <a:r>
              <a:rPr lang="en-US">
                <a:latin typeface="Corbel"/>
                <a:cs typeface="Calibri"/>
              </a:rPr>
              <a:t> information about the census in a context that is relevant to each classroom you visit. Further, as a fellow, you want to make sure all departments are aware of the census, so they can relay that back into their studies. </a:t>
            </a:r>
          </a:p>
          <a:p>
            <a:pPr algn="ctr"/>
            <a:r>
              <a:rPr lang="en-US" b="1">
                <a:latin typeface="Corbel"/>
                <a:cs typeface="Calibri"/>
              </a:rPr>
              <a:t>As an Educator/Institution:</a:t>
            </a:r>
            <a:r>
              <a:rPr lang="en-US">
                <a:latin typeface="Corbel"/>
                <a:cs typeface="Calibri"/>
              </a:rPr>
              <a:t>  Include census related projects into your curriculum. </a:t>
            </a:r>
            <a:r>
              <a:rPr lang="en-US" i="1">
                <a:latin typeface="Corbel"/>
                <a:cs typeface="Calibri"/>
              </a:rPr>
              <a:t>For example:</a:t>
            </a:r>
            <a:r>
              <a:rPr lang="en-US">
                <a:latin typeface="Corbel"/>
                <a:cs typeface="Calibri"/>
              </a:rPr>
              <a:t> </a:t>
            </a:r>
            <a:r>
              <a:rPr lang="en-US" b="1">
                <a:latin typeface="Corbel"/>
                <a:cs typeface="Calibri"/>
              </a:rPr>
              <a:t>Create Service-Learning projects and/or Service-Learning Courses </a:t>
            </a:r>
            <a:r>
              <a:rPr lang="en-US">
                <a:latin typeface="Corbel"/>
                <a:cs typeface="Calibri"/>
              </a:rPr>
              <a:t>that promote Civic Engagement – Specifically, the census. </a:t>
            </a:r>
          </a:p>
          <a:p>
            <a:pPr algn="r"/>
            <a:r>
              <a:rPr lang="en-US" sz="1000">
                <a:latin typeface="Corbel"/>
                <a:cs typeface="Calibri"/>
              </a:rPr>
              <a:t>(Dominican University of California, 2019).</a:t>
            </a:r>
            <a:endParaRPr lang="en-US">
              <a:latin typeface="Corbel"/>
              <a:cs typeface="Calibri"/>
            </a:endParaRPr>
          </a:p>
        </p:txBody>
      </p:sp>
    </p:spTree>
    <p:extLst>
      <p:ext uri="{BB962C8B-B14F-4D97-AF65-F5344CB8AC3E}">
        <p14:creationId xmlns:p14="http://schemas.microsoft.com/office/powerpoint/2010/main" val="2387366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F07EF8-CADB-40BE-9672-A42CFD79F724}"/>
              </a:ext>
            </a:extLst>
          </p:cNvPr>
          <p:cNvSpPr>
            <a:spLocks noGrp="1"/>
          </p:cNvSpPr>
          <p:nvPr>
            <p:ph type="title"/>
          </p:nvPr>
        </p:nvSpPr>
        <p:spPr>
          <a:xfrm>
            <a:off x="5251288" y="156409"/>
            <a:ext cx="6859883" cy="1569505"/>
          </a:xfrm>
        </p:spPr>
        <p:txBody>
          <a:bodyPr>
            <a:normAutofit/>
          </a:bodyPr>
          <a:lstStyle/>
          <a:p>
            <a:r>
              <a:rPr lang="en-US" sz="6000">
                <a:solidFill>
                  <a:srgbClr val="000000"/>
                </a:solidFill>
                <a:latin typeface="Corbel "/>
              </a:rPr>
              <a:t>Helpful Resources</a:t>
            </a:r>
            <a:r>
              <a:rPr lang="en-US">
                <a:solidFill>
                  <a:srgbClr val="000000"/>
                </a:solidFill>
                <a:latin typeface="Corbel "/>
              </a:rPr>
              <a:t> </a:t>
            </a:r>
            <a:endParaRPr lang="en-US">
              <a:solidFill>
                <a:srgbClr val="000000"/>
              </a:solidFill>
            </a:endParaRPr>
          </a:p>
        </p:txBody>
      </p:sp>
      <p:sp>
        <p:nvSpPr>
          <p:cNvPr id="1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4" descr="Lightbulb and gear">
            <a:extLst>
              <a:ext uri="{FF2B5EF4-FFF2-40B4-BE49-F238E27FC236}">
                <a16:creationId xmlns:a16="http://schemas.microsoft.com/office/drawing/2014/main" id="{BFFD0ABF-5A05-4279-85CA-FB553AAF3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41B6B1EF-0A78-4816-8F6E-7E835A32CD7A}"/>
              </a:ext>
            </a:extLst>
          </p:cNvPr>
          <p:cNvSpPr>
            <a:spLocks noGrp="1"/>
          </p:cNvSpPr>
          <p:nvPr>
            <p:ph idx="1"/>
          </p:nvPr>
        </p:nvSpPr>
        <p:spPr>
          <a:xfrm>
            <a:off x="5251410" y="1365931"/>
            <a:ext cx="6786268" cy="5282396"/>
          </a:xfrm>
        </p:spPr>
        <p:txBody>
          <a:bodyPr vert="horz" lIns="91440" tIns="45720" rIns="91440" bIns="45720" rtlCol="0" anchor="ctr">
            <a:noAutofit/>
          </a:bodyPr>
          <a:lstStyle/>
          <a:p>
            <a:pPr marL="342900" indent="-342900"/>
            <a:r>
              <a:rPr lang="en-US" sz="1800" b="1">
                <a:solidFill>
                  <a:srgbClr val="000000"/>
                </a:solidFill>
                <a:latin typeface="Corbel "/>
                <a:cs typeface="Calibri" panose="020F0502020204030204"/>
              </a:rPr>
              <a:t>Campus Compact:</a:t>
            </a:r>
            <a:r>
              <a:rPr lang="en-US" sz="1800">
                <a:solidFill>
                  <a:srgbClr val="000000"/>
                </a:solidFill>
                <a:latin typeface="Corbel "/>
                <a:cs typeface="Calibri" panose="020F0502020204030204"/>
              </a:rPr>
              <a:t> </a:t>
            </a:r>
            <a:r>
              <a:rPr lang="en-US" sz="1800">
                <a:solidFill>
                  <a:srgbClr val="000000"/>
                </a:solidFill>
                <a:latin typeface="Corbel "/>
                <a:cs typeface="Calibri" panose="020F0502020204030204"/>
                <a:hlinkClick r:id="rId5"/>
              </a:rPr>
              <a:t>www.compact.org</a:t>
            </a:r>
            <a:r>
              <a:rPr lang="en-US" sz="1800">
                <a:solidFill>
                  <a:srgbClr val="000000"/>
                </a:solidFill>
                <a:latin typeface="Corbel "/>
                <a:cs typeface="Calibri" panose="020F0502020204030204"/>
              </a:rPr>
              <a:t> </a:t>
            </a:r>
            <a:endParaRPr lang="en-US" sz="1800">
              <a:latin typeface="Corbel "/>
              <a:cs typeface="Calibri" panose="020F0502020204030204"/>
            </a:endParaRPr>
          </a:p>
          <a:p>
            <a:pPr marL="342900" indent="-342900"/>
            <a:r>
              <a:rPr lang="en-US" sz="1800" b="1">
                <a:solidFill>
                  <a:srgbClr val="000000"/>
                </a:solidFill>
                <a:latin typeface="Corbel "/>
                <a:cs typeface="Calibri" panose="020F0502020204030204"/>
              </a:rPr>
              <a:t>Campus Compact:</a:t>
            </a:r>
            <a:r>
              <a:rPr lang="en-US" sz="1800">
                <a:solidFill>
                  <a:srgbClr val="000000"/>
                </a:solidFill>
                <a:latin typeface="Corbel "/>
                <a:cs typeface="Calibri" panose="020F0502020204030204"/>
              </a:rPr>
              <a:t> </a:t>
            </a:r>
            <a:r>
              <a:rPr lang="en-US" sz="1800">
                <a:solidFill>
                  <a:srgbClr val="000000"/>
                </a:solidFill>
                <a:latin typeface="Corbel "/>
                <a:cs typeface="Calibri" panose="020F0502020204030204"/>
                <a:hlinkClick r:id="rId6"/>
              </a:rPr>
              <a:t>www.illinoiscampuscompact.org</a:t>
            </a:r>
            <a:r>
              <a:rPr lang="en-US" sz="1800">
                <a:solidFill>
                  <a:srgbClr val="000000"/>
                </a:solidFill>
                <a:latin typeface="Corbel "/>
                <a:cs typeface="Calibri" panose="020F0502020204030204"/>
              </a:rPr>
              <a:t> </a:t>
            </a:r>
          </a:p>
          <a:p>
            <a:pPr marL="342900" indent="-342900"/>
            <a:r>
              <a:rPr lang="en-US" sz="1800" b="1">
                <a:solidFill>
                  <a:srgbClr val="000000"/>
                </a:solidFill>
                <a:latin typeface="Corbel "/>
                <a:cs typeface="Calibri" panose="020F0502020204030204"/>
              </a:rPr>
              <a:t>Census 2020 U.S.A.: </a:t>
            </a:r>
            <a:r>
              <a:rPr lang="en-US" sz="1800" b="1">
                <a:solidFill>
                  <a:srgbClr val="000000"/>
                </a:solidFill>
                <a:latin typeface="Corbel "/>
                <a:cs typeface="Calibri" panose="020F0502020204030204"/>
                <a:hlinkClick r:id="rId7"/>
              </a:rPr>
              <a:t>www.</a:t>
            </a:r>
            <a:r>
              <a:rPr lang="en-US" sz="1800">
                <a:solidFill>
                  <a:srgbClr val="000000"/>
                </a:solidFill>
                <a:latin typeface="Corbel "/>
                <a:cs typeface="Calibri" panose="020F0502020204030204"/>
                <a:hlinkClick r:id="rId7"/>
              </a:rPr>
              <a:t>census.gov</a:t>
            </a:r>
            <a:r>
              <a:rPr lang="en-US" sz="1800">
                <a:solidFill>
                  <a:srgbClr val="000000"/>
                </a:solidFill>
                <a:latin typeface="Corbel "/>
                <a:cs typeface="Calibri" panose="020F0502020204030204"/>
              </a:rPr>
              <a:t>  </a:t>
            </a:r>
          </a:p>
          <a:p>
            <a:pPr marL="342900" indent="-342900"/>
            <a:r>
              <a:rPr lang="en-US" sz="1800" b="1">
                <a:solidFill>
                  <a:srgbClr val="000000"/>
                </a:solidFill>
                <a:latin typeface="Corbel "/>
                <a:cs typeface="Calibri" panose="020F0502020204030204"/>
              </a:rPr>
              <a:t>Change Illinois:</a:t>
            </a:r>
            <a:r>
              <a:rPr lang="en-US" sz="1800">
                <a:solidFill>
                  <a:srgbClr val="000000"/>
                </a:solidFill>
                <a:latin typeface="Corbel "/>
                <a:cs typeface="Calibri" panose="020F0502020204030204"/>
              </a:rPr>
              <a:t> </a:t>
            </a:r>
            <a:r>
              <a:rPr lang="en-US" sz="1800">
                <a:solidFill>
                  <a:srgbClr val="000000"/>
                </a:solidFill>
                <a:latin typeface="Corbel "/>
                <a:cs typeface="Calibri" panose="020F0502020204030204"/>
                <a:hlinkClick r:id="rId8"/>
              </a:rPr>
              <a:t>www.changeil.org</a:t>
            </a:r>
            <a:r>
              <a:rPr lang="en-US" sz="1800">
                <a:solidFill>
                  <a:srgbClr val="000000"/>
                </a:solidFill>
                <a:latin typeface="Corbel "/>
                <a:cs typeface="Calibri" panose="020F0502020204030204"/>
              </a:rPr>
              <a:t>  </a:t>
            </a:r>
          </a:p>
          <a:p>
            <a:pPr marL="342900" indent="-342900"/>
            <a:r>
              <a:rPr lang="en-US" sz="1800" b="1">
                <a:solidFill>
                  <a:srgbClr val="000000"/>
                </a:solidFill>
                <a:latin typeface="Corbel "/>
                <a:cs typeface="Calibri" panose="020F0502020204030204"/>
              </a:rPr>
              <a:t>Chicago Census 2020: </a:t>
            </a:r>
            <a:r>
              <a:rPr lang="en-US" sz="1800" b="1">
                <a:solidFill>
                  <a:srgbClr val="000000"/>
                </a:solidFill>
                <a:latin typeface="Corbel "/>
                <a:cs typeface="Calibri" panose="020F0502020204030204"/>
                <a:hlinkClick r:id="rId9"/>
              </a:rPr>
              <a:t>www.</a:t>
            </a:r>
            <a:r>
              <a:rPr lang="en-US" sz="1800">
                <a:solidFill>
                  <a:srgbClr val="000000"/>
                </a:solidFill>
                <a:latin typeface="Corbel "/>
                <a:cs typeface="Calibri" panose="020F0502020204030204"/>
                <a:hlinkClick r:id="rId9"/>
              </a:rPr>
              <a:t>chicago.gov</a:t>
            </a:r>
            <a:r>
              <a:rPr lang="en-US" sz="1800">
                <a:solidFill>
                  <a:srgbClr val="000000"/>
                </a:solidFill>
                <a:latin typeface="Corbel "/>
                <a:cs typeface="Calibri" panose="020F0502020204030204"/>
              </a:rPr>
              <a:t> </a:t>
            </a:r>
          </a:p>
          <a:p>
            <a:pPr marL="342900" indent="-342900"/>
            <a:r>
              <a:rPr lang="en-US" sz="1800" b="1">
                <a:solidFill>
                  <a:srgbClr val="000000"/>
                </a:solidFill>
                <a:latin typeface="Corbel "/>
                <a:cs typeface="Calibri" panose="020F0502020204030204"/>
              </a:rPr>
              <a:t>Forefront:</a:t>
            </a:r>
            <a:r>
              <a:rPr lang="en-US" sz="1800">
                <a:solidFill>
                  <a:srgbClr val="000000"/>
                </a:solidFill>
                <a:latin typeface="Corbel "/>
                <a:cs typeface="Calibri" panose="020F0502020204030204"/>
              </a:rPr>
              <a:t> </a:t>
            </a:r>
            <a:r>
              <a:rPr lang="en-US" sz="1800">
                <a:solidFill>
                  <a:srgbClr val="000000"/>
                </a:solidFill>
                <a:latin typeface="Corbel "/>
                <a:cs typeface="Calibri" panose="020F0502020204030204"/>
                <a:hlinkClick r:id="rId10"/>
              </a:rPr>
              <a:t>www.myforefront.org</a:t>
            </a:r>
            <a:r>
              <a:rPr lang="en-US" sz="1800">
                <a:solidFill>
                  <a:srgbClr val="000000"/>
                </a:solidFill>
                <a:latin typeface="Corbel "/>
                <a:cs typeface="Calibri" panose="020F0502020204030204"/>
              </a:rPr>
              <a:t> </a:t>
            </a:r>
          </a:p>
          <a:p>
            <a:pPr marL="342900" indent="-342900"/>
            <a:r>
              <a:rPr lang="en-US" sz="1800" b="1">
                <a:solidFill>
                  <a:srgbClr val="000000"/>
                </a:solidFill>
                <a:latin typeface="Corbel "/>
                <a:cs typeface="Calibri" panose="020F0502020204030204"/>
              </a:rPr>
              <a:t>Hard to Count Map:</a:t>
            </a:r>
            <a:r>
              <a:rPr lang="en-US" sz="1800">
                <a:solidFill>
                  <a:srgbClr val="000000"/>
                </a:solidFill>
                <a:latin typeface="Corbel "/>
                <a:cs typeface="Calibri" panose="020F0502020204030204"/>
              </a:rPr>
              <a:t> </a:t>
            </a:r>
            <a:r>
              <a:rPr lang="en-US" sz="1800">
                <a:solidFill>
                  <a:srgbClr val="000000"/>
                </a:solidFill>
                <a:latin typeface="Corbel "/>
                <a:cs typeface="Calibri" panose="020F0502020204030204"/>
                <a:hlinkClick r:id="rId11"/>
              </a:rPr>
              <a:t>www.censushardtocountmaps2020.us</a:t>
            </a:r>
            <a:r>
              <a:rPr lang="en-US" sz="1800">
                <a:solidFill>
                  <a:srgbClr val="000000"/>
                </a:solidFill>
                <a:latin typeface="Corbel "/>
                <a:cs typeface="Calibri" panose="020F0502020204030204"/>
              </a:rPr>
              <a:t> </a:t>
            </a:r>
          </a:p>
          <a:p>
            <a:pPr marL="342900" indent="-342900"/>
            <a:r>
              <a:rPr lang="en-US" sz="1800" b="1">
                <a:solidFill>
                  <a:srgbClr val="000000"/>
                </a:solidFill>
                <a:latin typeface="Corbel "/>
                <a:cs typeface="Calibri" panose="020F0502020204030204"/>
              </a:rPr>
              <a:t>Illinois Complete Count Commission:</a:t>
            </a:r>
            <a:r>
              <a:rPr lang="en-US" sz="1800">
                <a:solidFill>
                  <a:srgbClr val="000000"/>
                </a:solidFill>
                <a:latin typeface="Corbel "/>
                <a:cs typeface="Calibri" panose="020F0502020204030204"/>
              </a:rPr>
              <a:t> </a:t>
            </a:r>
            <a:r>
              <a:rPr lang="en-US" sz="1800">
                <a:solidFill>
                  <a:srgbClr val="000000"/>
                </a:solidFill>
                <a:latin typeface="Corbel "/>
                <a:cs typeface="Calibri" panose="020F0502020204030204"/>
                <a:hlinkClick r:id="rId12"/>
              </a:rPr>
              <a:t>www.illinoiscensus2020.com</a:t>
            </a:r>
            <a:r>
              <a:rPr lang="en-US" sz="1800">
                <a:solidFill>
                  <a:srgbClr val="000000"/>
                </a:solidFill>
                <a:latin typeface="Corbel "/>
                <a:cs typeface="Calibri" panose="020F0502020204030204"/>
              </a:rPr>
              <a:t> </a:t>
            </a:r>
          </a:p>
          <a:p>
            <a:pPr marL="342900" indent="-342900"/>
            <a:r>
              <a:rPr lang="en-US" sz="1800" b="1">
                <a:solidFill>
                  <a:srgbClr val="000000"/>
                </a:solidFill>
                <a:latin typeface="Corbel "/>
                <a:cs typeface="Calibri" panose="020F0502020204030204"/>
              </a:rPr>
              <a:t>Illinois Department of Human Services:</a:t>
            </a:r>
            <a:r>
              <a:rPr lang="en-US" sz="1800">
                <a:solidFill>
                  <a:srgbClr val="000000"/>
                </a:solidFill>
                <a:latin typeface="Corbel "/>
                <a:cs typeface="Calibri" panose="020F0502020204030204"/>
              </a:rPr>
              <a:t> </a:t>
            </a:r>
            <a:r>
              <a:rPr lang="en-US" sz="1800">
                <a:solidFill>
                  <a:srgbClr val="000000"/>
                </a:solidFill>
                <a:latin typeface="Corbel "/>
                <a:cs typeface="Calibri" panose="020F0502020204030204"/>
                <a:hlinkClick r:id="rId13"/>
              </a:rPr>
              <a:t>www.dhs.state.il.us</a:t>
            </a:r>
            <a:r>
              <a:rPr lang="en-US" sz="1800">
                <a:solidFill>
                  <a:srgbClr val="000000"/>
                </a:solidFill>
                <a:latin typeface="Corbel "/>
                <a:cs typeface="Calibri" panose="020F0502020204030204"/>
              </a:rPr>
              <a:t>  </a:t>
            </a:r>
          </a:p>
          <a:p>
            <a:pPr marL="342900" indent="-342900"/>
            <a:r>
              <a:rPr lang="en-US" sz="1800" b="1">
                <a:solidFill>
                  <a:srgbClr val="000000"/>
                </a:solidFill>
                <a:latin typeface="Corbel "/>
                <a:cs typeface="Calibri" panose="020F0502020204030204"/>
              </a:rPr>
              <a:t>Serve Illinois: </a:t>
            </a:r>
            <a:r>
              <a:rPr lang="en-US" sz="1800" b="1">
                <a:solidFill>
                  <a:srgbClr val="000000"/>
                </a:solidFill>
                <a:latin typeface="Corbel "/>
                <a:cs typeface="Calibri" panose="020F0502020204030204"/>
                <a:hlinkClick r:id="rId14"/>
              </a:rPr>
              <a:t>www.</a:t>
            </a:r>
            <a:r>
              <a:rPr lang="en-US" sz="1800">
                <a:solidFill>
                  <a:srgbClr val="000000"/>
                </a:solidFill>
                <a:latin typeface="Corbel "/>
                <a:cs typeface="Calibri" panose="020F0502020204030204"/>
                <a:hlinkClick r:id="rId14"/>
              </a:rPr>
              <a:t>dph.illinois.gov</a:t>
            </a:r>
            <a:r>
              <a:rPr lang="en-US" sz="1800">
                <a:solidFill>
                  <a:srgbClr val="000000"/>
                </a:solidFill>
                <a:latin typeface="Corbel "/>
                <a:cs typeface="Calibri" panose="020F0502020204030204"/>
              </a:rPr>
              <a:t>   </a:t>
            </a:r>
          </a:p>
          <a:p>
            <a:pPr marL="342900" indent="-342900"/>
            <a:r>
              <a:rPr lang="en-US" sz="1800" b="1">
                <a:solidFill>
                  <a:srgbClr val="000000"/>
                </a:solidFill>
                <a:latin typeface="Corbel "/>
                <a:cs typeface="Calibri" panose="020F0502020204030204"/>
              </a:rPr>
              <a:t>Complete Count Committee(s):</a:t>
            </a:r>
            <a:r>
              <a:rPr lang="en-US" sz="1800">
                <a:solidFill>
                  <a:srgbClr val="000000"/>
                </a:solidFill>
                <a:latin typeface="Corbel "/>
                <a:cs typeface="Calibri" panose="020F0502020204030204"/>
                <a:hlinkClick r:id="rId15"/>
              </a:rPr>
              <a:t>chicago.rcc.partnership@2020census.gov</a:t>
            </a:r>
            <a:r>
              <a:rPr lang="en-US" sz="1800">
                <a:solidFill>
                  <a:srgbClr val="000000"/>
                </a:solidFill>
                <a:latin typeface="Corbel "/>
                <a:cs typeface="Calibri" panose="020F0502020204030204"/>
              </a:rPr>
              <a:t> </a:t>
            </a:r>
          </a:p>
        </p:txBody>
      </p:sp>
    </p:spTree>
    <p:extLst>
      <p:ext uri="{BB962C8B-B14F-4D97-AF65-F5344CB8AC3E}">
        <p14:creationId xmlns:p14="http://schemas.microsoft.com/office/powerpoint/2010/main" val="123419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3">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5">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1577CEF7-B31A-420A-9318-6FF8DB1611F0}"/>
              </a:ext>
            </a:extLst>
          </p:cNvPr>
          <p:cNvSpPr>
            <a:spLocks noGrp="1"/>
          </p:cNvSpPr>
          <p:nvPr>
            <p:ph type="title"/>
          </p:nvPr>
        </p:nvSpPr>
        <p:spPr>
          <a:xfrm>
            <a:off x="7015360" y="87137"/>
            <a:ext cx="4657085" cy="1454051"/>
          </a:xfrm>
        </p:spPr>
        <p:txBody>
          <a:bodyPr>
            <a:noAutofit/>
          </a:bodyPr>
          <a:lstStyle/>
          <a:p>
            <a:pPr algn="ctr"/>
            <a:r>
              <a:rPr lang="en-US" sz="6000">
                <a:solidFill>
                  <a:srgbClr val="000000"/>
                </a:solidFill>
                <a:latin typeface="Corbel"/>
              </a:rPr>
              <a:t>Social Media </a:t>
            </a:r>
            <a:endParaRPr lang="en-US" sz="6000">
              <a:solidFill>
                <a:srgbClr val="000000"/>
              </a:solidFill>
              <a:cs typeface="Calibri Light" panose="020F0302020204030204"/>
            </a:endParaRPr>
          </a:p>
        </p:txBody>
      </p:sp>
      <p:sp>
        <p:nvSpPr>
          <p:cNvPr id="34"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Oval 29">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19" descr="A picture containing animal, bird, swan, parrot&#10;&#10;Description generated with very high confidence">
            <a:extLst>
              <a:ext uri="{FF2B5EF4-FFF2-40B4-BE49-F238E27FC236}">
                <a16:creationId xmlns:a16="http://schemas.microsoft.com/office/drawing/2014/main" id="{C4284551-9822-44E2-A297-15C715932940}"/>
              </a:ext>
            </a:extLst>
          </p:cNvPr>
          <p:cNvPicPr>
            <a:picLocks noChangeAspect="1"/>
          </p:cNvPicPr>
          <p:nvPr/>
        </p:nvPicPr>
        <p:blipFill rotWithShape="1">
          <a:blip r:embed="rId3">
            <a:alphaModFix/>
          </a:blip>
          <a:srcRect l="19945" r="20433" b="-3"/>
          <a:stretch/>
        </p:blipFill>
        <p:spPr>
          <a:xfrm>
            <a:off x="20" y="4310923"/>
            <a:ext cx="3083422" cy="2547077"/>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4" name="Picture 15" descr="A close up of a sign&#10;&#10;Description generated with very high confidence">
            <a:extLst>
              <a:ext uri="{FF2B5EF4-FFF2-40B4-BE49-F238E27FC236}">
                <a16:creationId xmlns:a16="http://schemas.microsoft.com/office/drawing/2014/main" id="{434DA50E-1015-4F3D-8F22-55980AD272E0}"/>
              </a:ext>
            </a:extLst>
          </p:cNvPr>
          <p:cNvPicPr>
            <a:picLocks noChangeAspect="1"/>
          </p:cNvPicPr>
          <p:nvPr/>
        </p:nvPicPr>
        <p:blipFill rotWithShape="1">
          <a:blip r:embed="rId4">
            <a:alphaModFix/>
          </a:blip>
          <a:srcRect r="-3" b="-3"/>
          <a:stretch/>
        </p:blipFill>
        <p:spPr>
          <a:xfrm>
            <a:off x="3532736" y="2984162"/>
            <a:ext cx="2555402" cy="2555402"/>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7" name="Picture 17" descr="A picture containing drawing&#10;&#10;Description generated with very high confidence">
            <a:extLst>
              <a:ext uri="{FF2B5EF4-FFF2-40B4-BE49-F238E27FC236}">
                <a16:creationId xmlns:a16="http://schemas.microsoft.com/office/drawing/2014/main" id="{A79A1A02-6219-4F34-AE4C-F2DFF50EA74F}"/>
              </a:ext>
            </a:extLst>
          </p:cNvPr>
          <p:cNvPicPr>
            <a:picLocks noChangeAspect="1"/>
          </p:cNvPicPr>
          <p:nvPr/>
        </p:nvPicPr>
        <p:blipFill rotWithShape="1">
          <a:blip r:embed="rId5">
            <a:alphaModFix/>
          </a:blip>
          <a:srcRect t="7474" r="-3" b="8374"/>
          <a:stretch/>
        </p:blipFill>
        <p:spPr>
          <a:xfrm>
            <a:off x="1" y="-1"/>
            <a:ext cx="3943111" cy="3318096"/>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3" name="Content Placeholder 2">
            <a:extLst>
              <a:ext uri="{FF2B5EF4-FFF2-40B4-BE49-F238E27FC236}">
                <a16:creationId xmlns:a16="http://schemas.microsoft.com/office/drawing/2014/main" id="{E091B913-D05D-4E94-AA71-79B89B8B2564}"/>
              </a:ext>
            </a:extLst>
          </p:cNvPr>
          <p:cNvSpPr>
            <a:spLocks noGrp="1"/>
          </p:cNvSpPr>
          <p:nvPr>
            <p:ph idx="1"/>
          </p:nvPr>
        </p:nvSpPr>
        <p:spPr>
          <a:xfrm>
            <a:off x="6319048" y="3310682"/>
            <a:ext cx="4333468" cy="1607289"/>
          </a:xfrm>
        </p:spPr>
        <p:txBody>
          <a:bodyPr anchor="ctr">
            <a:normAutofit/>
          </a:bodyPr>
          <a:lstStyle/>
          <a:p>
            <a:pPr marL="0" indent="0">
              <a:buNone/>
            </a:pPr>
            <a:r>
              <a:rPr lang="en-US" sz="1800" b="1">
                <a:solidFill>
                  <a:srgbClr val="000000"/>
                </a:solidFill>
                <a:latin typeface="Corbel"/>
              </a:rPr>
              <a:t>@CampusCompactIL</a:t>
            </a:r>
            <a:endParaRPr lang="en-US" sz="2000" b="1">
              <a:solidFill>
                <a:srgbClr val="000000"/>
              </a:solidFill>
              <a:latin typeface="Corbel"/>
            </a:endParaRPr>
          </a:p>
        </p:txBody>
      </p:sp>
      <p:sp>
        <p:nvSpPr>
          <p:cNvPr id="37" name="TextBox 36">
            <a:extLst>
              <a:ext uri="{FF2B5EF4-FFF2-40B4-BE49-F238E27FC236}">
                <a16:creationId xmlns:a16="http://schemas.microsoft.com/office/drawing/2014/main" id="{98449EFC-39C0-40A5-951B-8F23CD3204E6}"/>
              </a:ext>
            </a:extLst>
          </p:cNvPr>
          <p:cNvSpPr txBox="1"/>
          <p:nvPr/>
        </p:nvSpPr>
        <p:spPr>
          <a:xfrm>
            <a:off x="4389582" y="10760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Corbel"/>
                <a:cs typeface="Calibri"/>
              </a:rPr>
              <a:t>@CampusCompactIL</a:t>
            </a:r>
            <a:endParaRPr lang="en-US" b="1">
              <a:cs typeface="Calibri"/>
            </a:endParaRPr>
          </a:p>
        </p:txBody>
      </p:sp>
      <p:sp>
        <p:nvSpPr>
          <p:cNvPr id="38" name="TextBox 37">
            <a:extLst>
              <a:ext uri="{FF2B5EF4-FFF2-40B4-BE49-F238E27FC236}">
                <a16:creationId xmlns:a16="http://schemas.microsoft.com/office/drawing/2014/main" id="{9BE77C93-CD47-4D95-8C60-AC662301200B}"/>
              </a:ext>
            </a:extLst>
          </p:cNvPr>
          <p:cNvSpPr txBox="1"/>
          <p:nvPr/>
        </p:nvSpPr>
        <p:spPr>
          <a:xfrm>
            <a:off x="3735820" y="619500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Corbel"/>
                <a:cs typeface="Calibri"/>
              </a:rPr>
              <a:t>@CampusCompactIL</a:t>
            </a:r>
            <a:endParaRPr lang="en-US" b="1">
              <a:cs typeface="Calibri"/>
            </a:endParaRPr>
          </a:p>
        </p:txBody>
      </p:sp>
      <p:sp>
        <p:nvSpPr>
          <p:cNvPr id="39" name="TextBox 38">
            <a:extLst>
              <a:ext uri="{FF2B5EF4-FFF2-40B4-BE49-F238E27FC236}">
                <a16:creationId xmlns:a16="http://schemas.microsoft.com/office/drawing/2014/main" id="{28CB9713-2BD0-439A-A59D-509BC0EAD6C8}"/>
              </a:ext>
            </a:extLst>
          </p:cNvPr>
          <p:cNvSpPr txBox="1"/>
          <p:nvPr/>
        </p:nvSpPr>
        <p:spPr>
          <a:xfrm>
            <a:off x="7226877" y="1442605"/>
            <a:ext cx="410556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orbel"/>
                <a:cs typeface="Calibri"/>
              </a:rPr>
              <a:t>Whenever you post on social media, please</a:t>
            </a:r>
            <a:r>
              <a:rPr lang="en-US" b="1">
                <a:latin typeface="Corbel"/>
                <a:cs typeface="Calibri"/>
              </a:rPr>
              <a:t> tag us</a:t>
            </a:r>
            <a:r>
              <a:rPr lang="en-US">
                <a:latin typeface="Corbel"/>
                <a:cs typeface="Calibri"/>
              </a:rPr>
              <a:t> and use the </a:t>
            </a:r>
            <a:r>
              <a:rPr lang="en-US" b="1">
                <a:latin typeface="Corbel"/>
                <a:cs typeface="Calibri"/>
              </a:rPr>
              <a:t>hashtags:</a:t>
            </a:r>
            <a:endParaRPr lang="en-US" b="1">
              <a:latin typeface="Calibri" panose="020F0502020204030204"/>
              <a:cs typeface="Calibri"/>
            </a:endParaRPr>
          </a:p>
          <a:p>
            <a:pPr algn="ctr"/>
            <a:endParaRPr lang="en-US" b="1">
              <a:latin typeface="Corbel"/>
              <a:cs typeface="Calibri"/>
            </a:endParaRPr>
          </a:p>
          <a:p>
            <a:pPr algn="ctr"/>
            <a:r>
              <a:rPr lang="en-US" b="1">
                <a:latin typeface="Corbel"/>
                <a:cs typeface="Calibri"/>
              </a:rPr>
              <a:t>#</a:t>
            </a:r>
            <a:r>
              <a:rPr lang="en-US" b="1" err="1">
                <a:latin typeface="Corbel"/>
                <a:cs typeface="Calibri"/>
              </a:rPr>
              <a:t>CampusCompactIL</a:t>
            </a:r>
            <a:r>
              <a:rPr lang="en-US" b="1">
                <a:latin typeface="Corbel"/>
                <a:cs typeface="Calibri"/>
              </a:rPr>
              <a:t> </a:t>
            </a:r>
          </a:p>
          <a:p>
            <a:pPr algn="ctr"/>
            <a:r>
              <a:rPr lang="en-US" b="1">
                <a:latin typeface="Corbel"/>
                <a:cs typeface="Calibri"/>
              </a:rPr>
              <a:t>#OurCountMatters2020</a:t>
            </a:r>
          </a:p>
          <a:p>
            <a:pPr algn="ctr"/>
            <a:endParaRPr lang="en-US" b="1">
              <a:latin typeface="Corbel"/>
              <a:cs typeface="Calibri"/>
            </a:endParaRPr>
          </a:p>
          <a:p>
            <a:pPr algn="ctr"/>
            <a:endParaRPr lang="en-US">
              <a:latin typeface="Corbel"/>
              <a:cs typeface="Calibri"/>
            </a:endParaRPr>
          </a:p>
        </p:txBody>
      </p:sp>
      <p:pic>
        <p:nvPicPr>
          <p:cNvPr id="40" name="Picture 40" descr="A picture containing plate&#10;&#10;Description generated with very high confidence">
            <a:extLst>
              <a:ext uri="{FF2B5EF4-FFF2-40B4-BE49-F238E27FC236}">
                <a16:creationId xmlns:a16="http://schemas.microsoft.com/office/drawing/2014/main" id="{A013F4FE-A793-43DD-B0CC-7A6E909A367F}"/>
              </a:ext>
            </a:extLst>
          </p:cNvPr>
          <p:cNvPicPr>
            <a:picLocks noChangeAspect="1"/>
          </p:cNvPicPr>
          <p:nvPr/>
        </p:nvPicPr>
        <p:blipFill>
          <a:blip r:embed="rId6"/>
          <a:stretch>
            <a:fillRect/>
          </a:stretch>
        </p:blipFill>
        <p:spPr>
          <a:xfrm>
            <a:off x="9053945" y="4135582"/>
            <a:ext cx="2743200" cy="2743200"/>
          </a:xfrm>
          <a:prstGeom prst="rect">
            <a:avLst/>
          </a:prstGeom>
        </p:spPr>
      </p:pic>
    </p:spTree>
    <p:extLst>
      <p:ext uri="{BB962C8B-B14F-4D97-AF65-F5344CB8AC3E}">
        <p14:creationId xmlns:p14="http://schemas.microsoft.com/office/powerpoint/2010/main" val="261304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E26C57-57AE-4DE7-BB6C-0BE7EFA76FBB}"/>
              </a:ext>
            </a:extLst>
          </p:cNvPr>
          <p:cNvSpPr>
            <a:spLocks noGrp="1"/>
          </p:cNvSpPr>
          <p:nvPr>
            <p:ph type="title"/>
          </p:nvPr>
        </p:nvSpPr>
        <p:spPr>
          <a:xfrm>
            <a:off x="237913" y="889475"/>
            <a:ext cx="3891411" cy="5141346"/>
          </a:xfrm>
        </p:spPr>
        <p:txBody>
          <a:bodyPr>
            <a:normAutofit/>
          </a:bodyPr>
          <a:lstStyle/>
          <a:p>
            <a:pPr algn="ctr"/>
            <a:r>
              <a:rPr lang="en-US" sz="6000">
                <a:solidFill>
                  <a:srgbClr val="FFFFFF"/>
                </a:solidFill>
                <a:latin typeface="Corbel "/>
              </a:rPr>
              <a:t>You</a:t>
            </a:r>
            <a:br>
              <a:rPr lang="en-US" sz="6000">
                <a:solidFill>
                  <a:srgbClr val="FFFFFF"/>
                </a:solidFill>
                <a:latin typeface="Corbel "/>
              </a:rPr>
            </a:br>
            <a:r>
              <a:rPr lang="en-US" sz="6000">
                <a:solidFill>
                  <a:srgbClr val="FFFFFF"/>
                </a:solidFill>
                <a:latin typeface="Corbel "/>
              </a:rPr>
              <a:t> Are</a:t>
            </a:r>
            <a:br>
              <a:rPr lang="en-US" sz="6000">
                <a:solidFill>
                  <a:srgbClr val="FFFFFF"/>
                </a:solidFill>
                <a:latin typeface="Corbel "/>
              </a:rPr>
            </a:br>
            <a:r>
              <a:rPr lang="en-US" sz="6000">
                <a:solidFill>
                  <a:srgbClr val="FFFFFF"/>
                </a:solidFill>
                <a:latin typeface="Corbel "/>
              </a:rPr>
              <a:t> Not </a:t>
            </a:r>
            <a:br>
              <a:rPr lang="en-US" sz="6000">
                <a:solidFill>
                  <a:srgbClr val="FFFFFF"/>
                </a:solidFill>
                <a:latin typeface="Corbel "/>
              </a:rPr>
            </a:br>
            <a:r>
              <a:rPr lang="en-US" sz="6000">
                <a:solidFill>
                  <a:srgbClr val="FFFFFF"/>
                </a:solidFill>
                <a:latin typeface="Corbel "/>
              </a:rPr>
              <a:t>Alone</a:t>
            </a:r>
            <a:endParaRPr lang="en-US">
              <a:solidFill>
                <a:srgbClr val="FFFFFF"/>
              </a:solidFill>
              <a:cs typeface="Calibri Light" panose="020F0302020204030204"/>
            </a:endParaRPr>
          </a:p>
        </p:txBody>
      </p:sp>
      <p:sp>
        <p:nvSpPr>
          <p:cNvPr id="4" name="TextBox 3">
            <a:extLst>
              <a:ext uri="{FF2B5EF4-FFF2-40B4-BE49-F238E27FC236}">
                <a16:creationId xmlns:a16="http://schemas.microsoft.com/office/drawing/2014/main" id="{D3791E78-0C60-45F2-9A74-64631F20AF47}"/>
              </a:ext>
            </a:extLst>
          </p:cNvPr>
          <p:cNvSpPr txBox="1"/>
          <p:nvPr/>
        </p:nvSpPr>
        <p:spPr>
          <a:xfrm>
            <a:off x="5666317" y="565150"/>
            <a:ext cx="615103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orbel "/>
                <a:cs typeface="Calibri"/>
              </a:rPr>
              <a:t>We are here to help </a:t>
            </a:r>
            <a:r>
              <a:rPr lang="en-US" b="1">
                <a:latin typeface="Corbel "/>
                <a:cs typeface="Calibri"/>
              </a:rPr>
              <a:t>you</a:t>
            </a:r>
            <a:r>
              <a:rPr lang="en-US">
                <a:latin typeface="Corbel "/>
                <a:cs typeface="Calibri"/>
              </a:rPr>
              <a:t> </a:t>
            </a:r>
            <a:r>
              <a:rPr lang="en-US" b="1">
                <a:latin typeface="Corbel "/>
                <a:cs typeface="Calibri"/>
              </a:rPr>
              <a:t>succeed</a:t>
            </a:r>
            <a:r>
              <a:rPr lang="en-US">
                <a:latin typeface="Corbel "/>
                <a:cs typeface="Calibri"/>
              </a:rPr>
              <a:t>. When you succeed, your college succeeds. When your college succeeds, your town succeeds. When your town succeeds, Illinois succeeds. Bottom line. We want you to succeed! </a:t>
            </a:r>
          </a:p>
          <a:p>
            <a:pPr algn="ctr"/>
            <a:r>
              <a:rPr lang="en-US">
                <a:latin typeface="Corbel "/>
                <a:cs typeface="Calibri"/>
              </a:rPr>
              <a:t>If you ever have questions, please do not hesitate to reach out. </a:t>
            </a:r>
          </a:p>
        </p:txBody>
      </p:sp>
      <p:sp>
        <p:nvSpPr>
          <p:cNvPr id="5" name="TextBox 4">
            <a:extLst>
              <a:ext uri="{FF2B5EF4-FFF2-40B4-BE49-F238E27FC236}">
                <a16:creationId xmlns:a16="http://schemas.microsoft.com/office/drawing/2014/main" id="{3075A432-710F-4E6E-AA0C-3AB341563516}"/>
              </a:ext>
            </a:extLst>
          </p:cNvPr>
          <p:cNvSpPr txBox="1"/>
          <p:nvPr/>
        </p:nvSpPr>
        <p:spPr>
          <a:xfrm>
            <a:off x="8296275" y="216852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orbel "/>
                <a:cs typeface="Calibri"/>
              </a:rPr>
              <a:t>Natalie Furlett:</a:t>
            </a:r>
            <a:r>
              <a:rPr lang="en-US">
                <a:latin typeface="Corbel "/>
                <a:cs typeface="Calibri"/>
              </a:rPr>
              <a:t> </a:t>
            </a:r>
            <a:r>
              <a:rPr lang="en-US">
                <a:latin typeface="Corbel "/>
                <a:cs typeface="Calibri"/>
                <a:hlinkClick r:id="rId3"/>
              </a:rPr>
              <a:t>nfurlett@compact.org</a:t>
            </a:r>
            <a:r>
              <a:rPr lang="en-US">
                <a:latin typeface="Corbel "/>
                <a:cs typeface="Calibri"/>
              </a:rPr>
              <a:t> </a:t>
            </a:r>
            <a:endParaRPr lang="en-US">
              <a:cs typeface="Calibri"/>
            </a:endParaRPr>
          </a:p>
        </p:txBody>
      </p:sp>
      <p:sp>
        <p:nvSpPr>
          <p:cNvPr id="6" name="TextBox 5">
            <a:extLst>
              <a:ext uri="{FF2B5EF4-FFF2-40B4-BE49-F238E27FC236}">
                <a16:creationId xmlns:a16="http://schemas.microsoft.com/office/drawing/2014/main" id="{ADEE35C0-C352-4254-B23F-A80221FCC536}"/>
              </a:ext>
            </a:extLst>
          </p:cNvPr>
          <p:cNvSpPr txBox="1"/>
          <p:nvPr/>
        </p:nvSpPr>
        <p:spPr>
          <a:xfrm>
            <a:off x="8481483" y="417406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orbel "/>
                <a:cs typeface="Calibri"/>
              </a:rPr>
              <a:t>Nolynn Kaufman:</a:t>
            </a:r>
            <a:endParaRPr lang="en-US" b="1">
              <a:latin typeface="Calibri" panose="020F0502020204030204"/>
              <a:cs typeface="Calibri"/>
            </a:endParaRPr>
          </a:p>
          <a:p>
            <a:r>
              <a:rPr lang="en-US">
                <a:latin typeface="Corbel "/>
                <a:cs typeface="Calibri"/>
                <a:hlinkClick r:id="rId4"/>
              </a:rPr>
              <a:t>Nfaufman@adler.edu</a:t>
            </a:r>
            <a:r>
              <a:rPr lang="en-US">
                <a:latin typeface="Corbel "/>
                <a:cs typeface="Calibri"/>
              </a:rPr>
              <a:t> </a:t>
            </a:r>
          </a:p>
        </p:txBody>
      </p:sp>
      <p:sp>
        <p:nvSpPr>
          <p:cNvPr id="7" name="TextBox 6">
            <a:extLst>
              <a:ext uri="{FF2B5EF4-FFF2-40B4-BE49-F238E27FC236}">
                <a16:creationId xmlns:a16="http://schemas.microsoft.com/office/drawing/2014/main" id="{623D8212-57D3-4973-BEBE-8837E14AEBE7}"/>
              </a:ext>
            </a:extLst>
          </p:cNvPr>
          <p:cNvSpPr txBox="1"/>
          <p:nvPr/>
        </p:nvSpPr>
        <p:spPr>
          <a:xfrm>
            <a:off x="6412442" y="576685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orbel "/>
                <a:cs typeface="Calibri"/>
              </a:rPr>
              <a:t>Derek Panosh:</a:t>
            </a:r>
          </a:p>
          <a:p>
            <a:r>
              <a:rPr lang="en-US">
                <a:latin typeface="Corbel "/>
                <a:cs typeface="Calibri"/>
                <a:hlinkClick r:id="rId5"/>
              </a:rPr>
              <a:t>Dpanosh@adler.edu</a:t>
            </a:r>
            <a:r>
              <a:rPr lang="en-US">
                <a:latin typeface="Corbel "/>
                <a:cs typeface="Calibri"/>
              </a:rPr>
              <a:t> </a:t>
            </a:r>
          </a:p>
        </p:txBody>
      </p:sp>
      <p:sp>
        <p:nvSpPr>
          <p:cNvPr id="9" name="TextBox 8">
            <a:extLst>
              <a:ext uri="{FF2B5EF4-FFF2-40B4-BE49-F238E27FC236}">
                <a16:creationId xmlns:a16="http://schemas.microsoft.com/office/drawing/2014/main" id="{64635869-BAF5-4920-989A-7830F9B67290}"/>
              </a:ext>
            </a:extLst>
          </p:cNvPr>
          <p:cNvSpPr txBox="1"/>
          <p:nvPr/>
        </p:nvSpPr>
        <p:spPr>
          <a:xfrm>
            <a:off x="5793317" y="333798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orbel "/>
                <a:cs typeface="Calibri"/>
              </a:rPr>
              <a:t>Kevin Hamor: </a:t>
            </a:r>
            <a:endParaRPr lang="en-US" b="1">
              <a:latin typeface="Calibri" panose="020F0502020204030204"/>
              <a:cs typeface="Calibri"/>
            </a:endParaRPr>
          </a:p>
          <a:p>
            <a:r>
              <a:rPr lang="en-US">
                <a:latin typeface="Corbel "/>
                <a:cs typeface="Calibri"/>
                <a:hlinkClick r:id="rId6"/>
              </a:rPr>
              <a:t>Khamor@adler.edu</a:t>
            </a:r>
            <a:endParaRPr lang="en-US">
              <a:latin typeface="Corbel "/>
              <a:cs typeface="Calibri"/>
            </a:endParaRPr>
          </a:p>
          <a:p>
            <a:r>
              <a:rPr lang="en-US">
                <a:latin typeface="Corbel "/>
                <a:cs typeface="Calibri"/>
              </a:rPr>
              <a:t>443-944-2207</a:t>
            </a:r>
          </a:p>
        </p:txBody>
      </p:sp>
      <p:pic>
        <p:nvPicPr>
          <p:cNvPr id="3" name="Graphic 10" descr="Envelope">
            <a:extLst>
              <a:ext uri="{FF2B5EF4-FFF2-40B4-BE49-F238E27FC236}">
                <a16:creationId xmlns:a16="http://schemas.microsoft.com/office/drawing/2014/main" id="{0371EFCB-31DA-45AA-8A53-895FCC4CFC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2618" y="2279073"/>
            <a:ext cx="914400" cy="914400"/>
          </a:xfrm>
          <a:prstGeom prst="rect">
            <a:avLst/>
          </a:prstGeom>
        </p:spPr>
      </p:pic>
      <p:pic>
        <p:nvPicPr>
          <p:cNvPr id="13" name="Graphic 13" descr="Email">
            <a:extLst>
              <a:ext uri="{FF2B5EF4-FFF2-40B4-BE49-F238E27FC236}">
                <a16:creationId xmlns:a16="http://schemas.microsoft.com/office/drawing/2014/main" id="{94642920-E58F-44B5-8854-296FA4136D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06710" y="2971800"/>
            <a:ext cx="914400" cy="914400"/>
          </a:xfrm>
          <a:prstGeom prst="rect">
            <a:avLst/>
          </a:prstGeom>
        </p:spPr>
      </p:pic>
      <p:pic>
        <p:nvPicPr>
          <p:cNvPr id="15" name="Graphic 15" descr="Mailbox">
            <a:extLst>
              <a:ext uri="{FF2B5EF4-FFF2-40B4-BE49-F238E27FC236}">
                <a16:creationId xmlns:a16="http://schemas.microsoft.com/office/drawing/2014/main" id="{6F2ECFF3-DE71-4E20-B38E-3FA28FB45D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29254" y="5373255"/>
            <a:ext cx="914400" cy="914400"/>
          </a:xfrm>
          <a:prstGeom prst="rect">
            <a:avLst/>
          </a:prstGeom>
        </p:spPr>
      </p:pic>
      <p:pic>
        <p:nvPicPr>
          <p:cNvPr id="17" name="Graphic 17" descr="Send">
            <a:extLst>
              <a:ext uri="{FF2B5EF4-FFF2-40B4-BE49-F238E27FC236}">
                <a16:creationId xmlns:a16="http://schemas.microsoft.com/office/drawing/2014/main" id="{2CC86B02-A46F-45C3-9BAE-40D2382EE4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88891" y="4772891"/>
            <a:ext cx="914400" cy="914400"/>
          </a:xfrm>
          <a:prstGeom prst="rect">
            <a:avLst/>
          </a:prstGeom>
        </p:spPr>
      </p:pic>
    </p:spTree>
    <p:extLst>
      <p:ext uri="{BB962C8B-B14F-4D97-AF65-F5344CB8AC3E}">
        <p14:creationId xmlns:p14="http://schemas.microsoft.com/office/powerpoint/2010/main" val="81593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0EE2D1B5-4D96-4C31-804F-D20591880654}"/>
              </a:ext>
            </a:extLst>
          </p:cNvPr>
          <p:cNvSpPr>
            <a:spLocks noGrp="1"/>
          </p:cNvSpPr>
          <p:nvPr>
            <p:ph type="title"/>
          </p:nvPr>
        </p:nvSpPr>
        <p:spPr>
          <a:xfrm>
            <a:off x="144036" y="36331"/>
            <a:ext cx="12149294" cy="963513"/>
          </a:xfrm>
        </p:spPr>
        <p:txBody>
          <a:bodyPr vert="horz" lIns="91440" tIns="45720" rIns="91440" bIns="45720" rtlCol="0" anchor="ctr">
            <a:normAutofit/>
          </a:bodyPr>
          <a:lstStyle/>
          <a:p>
            <a:pPr algn="ctr"/>
            <a:r>
              <a:rPr lang="en-US" sz="6000">
                <a:solidFill>
                  <a:srgbClr val="FFFFFF"/>
                </a:solidFill>
                <a:latin typeface="Corbel"/>
              </a:rPr>
              <a:t>Who We Are and What We Do </a:t>
            </a:r>
            <a:endParaRPr lang="en-US"/>
          </a:p>
        </p:txBody>
      </p:sp>
      <p:sp>
        <p:nvSpPr>
          <p:cNvPr id="3" name="Content Placeholder 2">
            <a:extLst>
              <a:ext uri="{FF2B5EF4-FFF2-40B4-BE49-F238E27FC236}">
                <a16:creationId xmlns:a16="http://schemas.microsoft.com/office/drawing/2014/main" id="{9369D2CD-9147-4D7D-A80B-601971AA4F75}"/>
              </a:ext>
            </a:extLst>
          </p:cNvPr>
          <p:cNvSpPr>
            <a:spLocks noGrp="1"/>
          </p:cNvSpPr>
          <p:nvPr>
            <p:ph idx="1"/>
          </p:nvPr>
        </p:nvSpPr>
        <p:spPr>
          <a:xfrm>
            <a:off x="550856" y="1050006"/>
            <a:ext cx="11332481" cy="3545426"/>
          </a:xfrm>
        </p:spPr>
        <p:txBody>
          <a:bodyPr vert="horz" lIns="91440" tIns="45720" rIns="91440" bIns="45720" rtlCol="0" anchor="t">
            <a:normAutofit/>
          </a:bodyPr>
          <a:lstStyle/>
          <a:p>
            <a:pPr marL="0" indent="0" algn="ctr">
              <a:buNone/>
            </a:pPr>
            <a:r>
              <a:rPr lang="en-US">
                <a:solidFill>
                  <a:schemeClr val="bg1"/>
                </a:solidFill>
                <a:latin typeface="Corbel "/>
                <a:cs typeface="Calibri"/>
              </a:rPr>
              <a:t>Campus Compact Illinois</a:t>
            </a:r>
          </a:p>
          <a:p>
            <a:pPr marL="0" indent="0" algn="ctr">
              <a:buNone/>
            </a:pPr>
            <a:r>
              <a:rPr lang="en-US" sz="1800">
                <a:solidFill>
                  <a:schemeClr val="bg1"/>
                </a:solidFill>
                <a:latin typeface="Corbel "/>
                <a:cs typeface="Calibri"/>
              </a:rPr>
              <a:t>Campus Compact Illinois advances the public purpose of higher education by cultivating civic skills and learning, integrating community engagement with teaching and research and building campus-community partnerships throughout Illinois. </a:t>
            </a:r>
          </a:p>
          <a:p>
            <a:pPr marL="0" indent="0" algn="ctr">
              <a:buNone/>
            </a:pPr>
            <a:endParaRPr lang="en-US" sz="1800">
              <a:solidFill>
                <a:schemeClr val="bg1"/>
              </a:solidFill>
              <a:latin typeface="Corbel "/>
              <a:cs typeface="Calibri"/>
            </a:endParaRPr>
          </a:p>
          <a:p>
            <a:pPr marL="0" indent="0" algn="ctr">
              <a:buNone/>
            </a:pPr>
            <a:r>
              <a:rPr lang="en-US" sz="1800">
                <a:solidFill>
                  <a:schemeClr val="bg1"/>
                </a:solidFill>
                <a:latin typeface="Corbel "/>
                <a:cs typeface="Calibri"/>
              </a:rPr>
              <a:t>Our partners include, </a:t>
            </a:r>
            <a:r>
              <a:rPr lang="en-US" sz="1800" b="1">
                <a:solidFill>
                  <a:schemeClr val="bg1"/>
                </a:solidFill>
                <a:latin typeface="Corbel "/>
                <a:cs typeface="Calibri"/>
              </a:rPr>
              <a:t>AmeriCorps Vista, Campus Compact, The Corporation for National and Community Service (CNCS), Forefront, Serve Illinois, The McCormick Foundation and Tyson Foods.</a:t>
            </a:r>
          </a:p>
          <a:p>
            <a:pPr marL="0" indent="0" algn="ctr">
              <a:buNone/>
            </a:pPr>
            <a:endParaRPr lang="en-US">
              <a:solidFill>
                <a:schemeClr val="bg1"/>
              </a:solidFill>
            </a:endParaRPr>
          </a:p>
          <a:p>
            <a:pPr marL="0" indent="0" algn="ctr">
              <a:buNone/>
            </a:pPr>
            <a:r>
              <a:rPr lang="en-US" sz="1800">
                <a:solidFill>
                  <a:schemeClr val="bg1"/>
                </a:solidFill>
                <a:latin typeface="Corbel "/>
                <a:cs typeface="Calibri"/>
              </a:rPr>
              <a:t>We are a membership driven program. We are comprised of 34 institutions of higher education. As members, each is committed to offering their students opportunities to learn through the community and advance the public good. </a:t>
            </a:r>
          </a:p>
        </p:txBody>
      </p:sp>
      <p:sp>
        <p:nvSpPr>
          <p:cNvPr id="4" name="TextBox 3">
            <a:extLst>
              <a:ext uri="{FF2B5EF4-FFF2-40B4-BE49-F238E27FC236}">
                <a16:creationId xmlns:a16="http://schemas.microsoft.com/office/drawing/2014/main" id="{E292B115-E8B1-4844-BBCB-347F23C05AB8}"/>
              </a:ext>
            </a:extLst>
          </p:cNvPr>
          <p:cNvSpPr txBox="1"/>
          <p:nvPr/>
        </p:nvSpPr>
        <p:spPr>
          <a:xfrm>
            <a:off x="204319" y="5227008"/>
            <a:ext cx="1203077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Corbel "/>
                <a:cs typeface="Calibri"/>
              </a:rPr>
              <a:t>Dominican University – Heartland Community College – Illinois State University – Knox College – Loyola University </a:t>
            </a:r>
            <a:endParaRPr lang="en-US" b="1">
              <a:latin typeface="Calibri" panose="020F0502020204030204"/>
              <a:cs typeface="Calibri"/>
            </a:endParaRPr>
          </a:p>
          <a:p>
            <a:pPr algn="ctr"/>
            <a:r>
              <a:rPr lang="en-US" b="1">
                <a:latin typeface="Corbel "/>
                <a:cs typeface="Calibri"/>
              </a:rPr>
              <a:t>McKendree University – Monmouth College – North Park University  –  Northeastern Illinois University - Rockford University – University of Illinois at Chicago – University of Illinois at Springfield – University of St. Francis </a:t>
            </a:r>
            <a:r>
              <a:rPr lang="en-US" b="1">
                <a:latin typeface="Corbel"/>
                <a:cs typeface="Calibri"/>
              </a:rPr>
              <a:t>– </a:t>
            </a:r>
            <a:r>
              <a:rPr lang="en-US" b="1">
                <a:latin typeface="Corbel "/>
                <a:cs typeface="Calibri"/>
              </a:rPr>
              <a:t>Western Illinois University </a:t>
            </a:r>
          </a:p>
          <a:p>
            <a:endParaRPr lang="en-US">
              <a:latin typeface="Corbel "/>
              <a:cs typeface="Calibri"/>
            </a:endParaRPr>
          </a:p>
        </p:txBody>
      </p:sp>
    </p:spTree>
    <p:extLst>
      <p:ext uri="{BB962C8B-B14F-4D97-AF65-F5344CB8AC3E}">
        <p14:creationId xmlns:p14="http://schemas.microsoft.com/office/powerpoint/2010/main" val="3119591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111">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5445676" y="3753492"/>
            <a:ext cx="5946202" cy="838831"/>
          </a:xfrm>
        </p:spPr>
        <p:txBody>
          <a:bodyPr vert="horz" lIns="91440" tIns="45720" rIns="91440" bIns="45720" rtlCol="0" anchor="b">
            <a:normAutofit/>
          </a:bodyPr>
          <a:lstStyle/>
          <a:p>
            <a:pPr algn="r"/>
            <a:endParaRPr lang="en-US" sz="1800">
              <a:solidFill>
                <a:srgbClr val="000000"/>
              </a:solidFill>
              <a:latin typeface="Corbel"/>
              <a:cs typeface="Calibri"/>
            </a:endParaRPr>
          </a:p>
          <a:p>
            <a:pPr algn="r"/>
            <a:endParaRPr lang="en-US" sz="1800">
              <a:solidFill>
                <a:srgbClr val="000000"/>
              </a:solidFill>
              <a:latin typeface="Corbel"/>
              <a:cs typeface="Calibri"/>
            </a:endParaRPr>
          </a:p>
        </p:txBody>
      </p:sp>
      <p:sp>
        <p:nvSpPr>
          <p:cNvPr id="2" name="Title 1"/>
          <p:cNvSpPr>
            <a:spLocks noGrp="1"/>
          </p:cNvSpPr>
          <p:nvPr>
            <p:ph type="ctrTitle"/>
          </p:nvPr>
        </p:nvSpPr>
        <p:spPr>
          <a:xfrm>
            <a:off x="5517017" y="3507596"/>
            <a:ext cx="5946579" cy="2796137"/>
          </a:xfrm>
        </p:spPr>
        <p:txBody>
          <a:bodyPr vert="horz" lIns="91440" tIns="45720" rIns="91440" bIns="45720" rtlCol="0" anchor="t">
            <a:noAutofit/>
          </a:bodyPr>
          <a:lstStyle/>
          <a:p>
            <a:r>
              <a:rPr lang="en-US" b="1">
                <a:solidFill>
                  <a:srgbClr val="000000"/>
                </a:solidFill>
                <a:latin typeface="Corbel"/>
                <a:cs typeface="Calibri Light"/>
              </a:rPr>
              <a:t>Action Plan:</a:t>
            </a:r>
            <a:br>
              <a:rPr lang="en-US" b="1">
                <a:latin typeface="Corbel"/>
                <a:cs typeface="Calibri Light"/>
              </a:rPr>
            </a:br>
            <a:r>
              <a:rPr lang="en-US" b="1">
                <a:solidFill>
                  <a:srgbClr val="000000"/>
                </a:solidFill>
                <a:latin typeface="Corbel"/>
                <a:cs typeface="Calibri Light"/>
              </a:rPr>
              <a:t>Fellows &amp; Facilitators</a:t>
            </a:r>
            <a:endParaRPr lang="en-US" b="1">
              <a:solidFill>
                <a:srgbClr val="000000"/>
              </a:solidFill>
              <a:cs typeface="Calibri Light" panose="020F0302020204030204"/>
            </a:endParaRPr>
          </a:p>
        </p:txBody>
      </p:sp>
      <p:sp>
        <p:nvSpPr>
          <p:cNvPr id="114"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6" descr="Classroom">
            <a:extLst>
              <a:ext uri="{FF2B5EF4-FFF2-40B4-BE49-F238E27FC236}">
                <a16:creationId xmlns:a16="http://schemas.microsoft.com/office/drawing/2014/main" id="{B5315702-B9FF-4469-8239-107238B236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181" y="2839031"/>
            <a:ext cx="3163437" cy="3163437"/>
          </a:xfrm>
          <a:prstGeom prst="rect">
            <a:avLst/>
          </a:prstGeom>
        </p:spPr>
      </p:pic>
      <p:sp>
        <p:nvSpPr>
          <p:cNvPr id="116" name="Freeform: Shape 115">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descr="A close up of a logo&#10;&#10;Description generated with very high confidence">
            <a:extLst>
              <a:ext uri="{FF2B5EF4-FFF2-40B4-BE49-F238E27FC236}">
                <a16:creationId xmlns:a16="http://schemas.microsoft.com/office/drawing/2014/main" id="{5F8563C9-FC4D-4694-9AC7-4B05E0207152}"/>
              </a:ext>
            </a:extLst>
          </p:cNvPr>
          <p:cNvPicPr>
            <a:picLocks noChangeAspect="1"/>
          </p:cNvPicPr>
          <p:nvPr/>
        </p:nvPicPr>
        <p:blipFill rotWithShape="1">
          <a:blip r:embed="rId5"/>
          <a:srcRect t="7637" b="10545"/>
          <a:stretch/>
        </p:blipFill>
        <p:spPr>
          <a:xfrm>
            <a:off x="5418595" y="487399"/>
            <a:ext cx="2754249" cy="1549261"/>
          </a:xfrm>
          <a:prstGeom prst="rect">
            <a:avLst/>
          </a:prstGeom>
        </p:spPr>
      </p:pic>
      <p:sp>
        <p:nvSpPr>
          <p:cNvPr id="5" name="TextBox 4">
            <a:extLst>
              <a:ext uri="{FF2B5EF4-FFF2-40B4-BE49-F238E27FC236}">
                <a16:creationId xmlns:a16="http://schemas.microsoft.com/office/drawing/2014/main" id="{54F4BC58-F6FD-41ED-9154-AAF3415CCF59}"/>
              </a:ext>
            </a:extLst>
          </p:cNvPr>
          <p:cNvSpPr txBox="1"/>
          <p:nvPr/>
        </p:nvSpPr>
        <p:spPr>
          <a:xfrm>
            <a:off x="10894483" y="6491817"/>
            <a:ext cx="14943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orbel"/>
              <a:cs typeface="Calibri"/>
            </a:endParaRPr>
          </a:p>
        </p:txBody>
      </p:sp>
      <p:sp>
        <p:nvSpPr>
          <p:cNvPr id="8" name="TextBox 7">
            <a:extLst>
              <a:ext uri="{FF2B5EF4-FFF2-40B4-BE49-F238E27FC236}">
                <a16:creationId xmlns:a16="http://schemas.microsoft.com/office/drawing/2014/main" id="{A8C99E51-1907-4E5D-A4BA-B3CA082625B4}"/>
              </a:ext>
            </a:extLst>
          </p:cNvPr>
          <p:cNvSpPr txBox="1"/>
          <p:nvPr/>
        </p:nvSpPr>
        <p:spPr>
          <a:xfrm>
            <a:off x="172660" y="940977"/>
            <a:ext cx="5747849" cy="9941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Aft>
                <a:spcPts val="600"/>
              </a:spcAft>
            </a:pPr>
            <a:endParaRPr lang="en-US" sz="1800">
              <a:latin typeface="Corbel"/>
              <a:ea typeface="+mn-lt"/>
              <a:cs typeface="+mn-lt"/>
            </a:endParaRPr>
          </a:p>
          <a:p>
            <a:pPr algn="ctr">
              <a:lnSpc>
                <a:spcPct val="90000"/>
              </a:lnSpc>
              <a:spcAft>
                <a:spcPts val="600"/>
              </a:spcAft>
            </a:pPr>
            <a:endParaRPr lang="en-US" sz="1800">
              <a:ea typeface="+mn-lt"/>
              <a:cs typeface="+mn-lt"/>
            </a:endParaRPr>
          </a:p>
          <a:p>
            <a:pPr>
              <a:lnSpc>
                <a:spcPct val="90000"/>
              </a:lnSpc>
              <a:spcAft>
                <a:spcPts val="600"/>
              </a:spcAft>
            </a:pPr>
            <a:endParaRPr lang="en-US" sz="1800">
              <a:latin typeface="Corbel"/>
              <a:cs typeface="Calibri"/>
            </a:endParaRPr>
          </a:p>
        </p:txBody>
      </p:sp>
    </p:spTree>
    <p:extLst>
      <p:ext uri="{BB962C8B-B14F-4D97-AF65-F5344CB8AC3E}">
        <p14:creationId xmlns:p14="http://schemas.microsoft.com/office/powerpoint/2010/main" val="77956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1" name="Rectangle 71">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2" name="Picture 73">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19" name="TextBox 1218">
            <a:extLst>
              <a:ext uri="{FF2B5EF4-FFF2-40B4-BE49-F238E27FC236}">
                <a16:creationId xmlns:a16="http://schemas.microsoft.com/office/drawing/2014/main" id="{15487218-BFF9-4FFC-8457-E6DA184548B7}"/>
              </a:ext>
            </a:extLst>
          </p:cNvPr>
          <p:cNvSpPr txBox="1"/>
          <p:nvPr/>
        </p:nvSpPr>
        <p:spPr>
          <a:xfrm>
            <a:off x="94414" y="4490"/>
            <a:ext cx="11943716" cy="4176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r">
              <a:lnSpc>
                <a:spcPct val="90000"/>
              </a:lnSpc>
              <a:spcBef>
                <a:spcPct val="0"/>
              </a:spcBef>
              <a:spcAft>
                <a:spcPts val="600"/>
              </a:spcAft>
            </a:pPr>
            <a:r>
              <a:rPr lang="en-US">
                <a:solidFill>
                  <a:srgbClr val="000000"/>
                </a:solidFill>
                <a:latin typeface="Corbel"/>
                <a:ea typeface="+mj-ea"/>
                <a:cs typeface="+mj-cs"/>
              </a:rPr>
              <a:t>Events</a:t>
            </a:r>
            <a:r>
              <a:rPr lang="en-US" kern="1200">
                <a:solidFill>
                  <a:srgbClr val="000000"/>
                </a:solidFill>
                <a:latin typeface="Corbel"/>
                <a:ea typeface="+mj-ea"/>
                <a:cs typeface="+mj-cs"/>
              </a:rPr>
              <a:t> &amp; Outreach: Include: EVENTS, GOALS &amp; TIME FRAMES</a:t>
            </a:r>
          </a:p>
          <a:p>
            <a:pPr algn="ctr">
              <a:lnSpc>
                <a:spcPct val="90000"/>
              </a:lnSpc>
              <a:spcBef>
                <a:spcPct val="0"/>
              </a:spcBef>
              <a:spcAft>
                <a:spcPts val="600"/>
              </a:spcAft>
            </a:pPr>
            <a:endParaRPr lang="en-US" kern="1200">
              <a:solidFill>
                <a:srgbClr val="000000"/>
              </a:solidFill>
              <a:latin typeface="Corbel"/>
              <a:ea typeface="+mj-ea"/>
              <a:cs typeface="+mj-cs"/>
            </a:endParaRPr>
          </a:p>
        </p:txBody>
      </p:sp>
      <p:sp>
        <p:nvSpPr>
          <p:cNvPr id="122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2" name="Diagram 12">
            <a:extLst>
              <a:ext uri="{FF2B5EF4-FFF2-40B4-BE49-F238E27FC236}">
                <a16:creationId xmlns:a16="http://schemas.microsoft.com/office/drawing/2014/main" id="{B7A6ADBC-B1F4-4F51-9FA8-85CC3205C0DF}"/>
              </a:ext>
            </a:extLst>
          </p:cNvPr>
          <p:cNvGraphicFramePr/>
          <p:nvPr>
            <p:extLst>
              <p:ext uri="{D42A27DB-BD31-4B8C-83A1-F6EECF244321}">
                <p14:modId xmlns:p14="http://schemas.microsoft.com/office/powerpoint/2010/main" val="4160660544"/>
              </p:ext>
            </p:extLst>
          </p:nvPr>
        </p:nvGraphicFramePr>
        <p:xfrm>
          <a:off x="226962" y="323770"/>
          <a:ext cx="11683999" cy="6533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32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167302-9878-4C40-B5E2-84299E814D26}"/>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6000" kern="1200">
                <a:solidFill>
                  <a:srgbClr val="FFFFFF"/>
                </a:solidFill>
                <a:latin typeface="Corbel"/>
              </a:rPr>
              <a:t>Notes </a:t>
            </a:r>
          </a:p>
        </p:txBody>
      </p:sp>
      <p:sp>
        <p:nvSpPr>
          <p:cNvPr id="6" name="TextBox 5">
            <a:extLst>
              <a:ext uri="{FF2B5EF4-FFF2-40B4-BE49-F238E27FC236}">
                <a16:creationId xmlns:a16="http://schemas.microsoft.com/office/drawing/2014/main" id="{7DBAD694-EA80-49C2-8DD9-7DBF2D1DDB83}"/>
              </a:ext>
            </a:extLst>
          </p:cNvPr>
          <p:cNvSpPr txBox="1"/>
          <p:nvPr/>
        </p:nvSpPr>
        <p:spPr>
          <a:xfrm>
            <a:off x="589755" y="2503499"/>
            <a:ext cx="11156264" cy="42898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p:txBody>
      </p:sp>
    </p:spTree>
    <p:extLst>
      <p:ext uri="{BB962C8B-B14F-4D97-AF65-F5344CB8AC3E}">
        <p14:creationId xmlns:p14="http://schemas.microsoft.com/office/powerpoint/2010/main" val="3669483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167302-9878-4C40-B5E2-84299E814D26}"/>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6000" kern="1200">
                <a:solidFill>
                  <a:srgbClr val="FFFFFF"/>
                </a:solidFill>
                <a:latin typeface="Corbel"/>
              </a:rPr>
              <a:t>Notes </a:t>
            </a:r>
          </a:p>
        </p:txBody>
      </p:sp>
      <p:sp>
        <p:nvSpPr>
          <p:cNvPr id="6" name="TextBox 5">
            <a:extLst>
              <a:ext uri="{FF2B5EF4-FFF2-40B4-BE49-F238E27FC236}">
                <a16:creationId xmlns:a16="http://schemas.microsoft.com/office/drawing/2014/main" id="{7DBAD694-EA80-49C2-8DD9-7DBF2D1DDB83}"/>
              </a:ext>
            </a:extLst>
          </p:cNvPr>
          <p:cNvSpPr txBox="1"/>
          <p:nvPr/>
        </p:nvSpPr>
        <p:spPr>
          <a:xfrm>
            <a:off x="589755" y="2503499"/>
            <a:ext cx="11156264" cy="42898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p:txBody>
      </p:sp>
    </p:spTree>
    <p:extLst>
      <p:ext uri="{BB962C8B-B14F-4D97-AF65-F5344CB8AC3E}">
        <p14:creationId xmlns:p14="http://schemas.microsoft.com/office/powerpoint/2010/main" val="4207013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167302-9878-4C40-B5E2-84299E814D26}"/>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6000" kern="1200">
                <a:solidFill>
                  <a:srgbClr val="FFFFFF"/>
                </a:solidFill>
                <a:latin typeface="Corbel"/>
              </a:rPr>
              <a:t>Notes </a:t>
            </a:r>
          </a:p>
        </p:txBody>
      </p:sp>
      <p:sp>
        <p:nvSpPr>
          <p:cNvPr id="6" name="TextBox 5">
            <a:extLst>
              <a:ext uri="{FF2B5EF4-FFF2-40B4-BE49-F238E27FC236}">
                <a16:creationId xmlns:a16="http://schemas.microsoft.com/office/drawing/2014/main" id="{7DBAD694-EA80-49C2-8DD9-7DBF2D1DDB83}"/>
              </a:ext>
            </a:extLst>
          </p:cNvPr>
          <p:cNvSpPr txBox="1"/>
          <p:nvPr/>
        </p:nvSpPr>
        <p:spPr>
          <a:xfrm>
            <a:off x="589755" y="2503499"/>
            <a:ext cx="11156264" cy="428986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a:p>
            <a:pPr>
              <a:lnSpc>
                <a:spcPct val="90000"/>
              </a:lnSpc>
              <a:spcAft>
                <a:spcPts val="600"/>
              </a:spcAft>
            </a:pPr>
            <a:endParaRPr lang="en-US" sz="1100">
              <a:solidFill>
                <a:srgbClr val="000000"/>
              </a:solidFill>
              <a:cs typeface="Calibri"/>
            </a:endParaRPr>
          </a:p>
          <a:p>
            <a:pPr>
              <a:lnSpc>
                <a:spcPct val="90000"/>
              </a:lnSpc>
              <a:spcAft>
                <a:spcPts val="600"/>
              </a:spcAft>
            </a:pPr>
            <a:r>
              <a:rPr lang="en-US" sz="1100">
                <a:solidFill>
                  <a:srgbClr val="000000"/>
                </a:solidFill>
                <a:cs typeface="Calibri"/>
              </a:rPr>
              <a:t>_____________________________________________________________________________________________________________________________________________________________</a:t>
            </a:r>
          </a:p>
          <a:p>
            <a:pPr>
              <a:lnSpc>
                <a:spcPct val="90000"/>
              </a:lnSpc>
              <a:spcAft>
                <a:spcPts val="600"/>
              </a:spcAft>
            </a:pPr>
            <a:endParaRPr lang="en-US" sz="1100">
              <a:solidFill>
                <a:srgbClr val="000000"/>
              </a:solidFill>
              <a:cs typeface="Calibri"/>
            </a:endParaRPr>
          </a:p>
        </p:txBody>
      </p:sp>
    </p:spTree>
    <p:extLst>
      <p:ext uri="{BB962C8B-B14F-4D97-AF65-F5344CB8AC3E}">
        <p14:creationId xmlns:p14="http://schemas.microsoft.com/office/powerpoint/2010/main" val="110937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430E7C8-BB22-4359-9DF1-00D3FFCC2531}"/>
              </a:ext>
            </a:extLst>
          </p:cNvPr>
          <p:cNvSpPr>
            <a:spLocks noGrp="1"/>
          </p:cNvSpPr>
          <p:nvPr>
            <p:ph idx="1"/>
          </p:nvPr>
        </p:nvSpPr>
        <p:spPr>
          <a:xfrm>
            <a:off x="233961" y="119691"/>
            <a:ext cx="11724079" cy="1083980"/>
          </a:xfrm>
        </p:spPr>
        <p:txBody>
          <a:bodyPr anchor="ctr">
            <a:normAutofit/>
          </a:bodyPr>
          <a:lstStyle/>
          <a:p>
            <a:pPr marL="0" indent="0" algn="ctr">
              <a:buNone/>
            </a:pPr>
            <a:r>
              <a:rPr lang="en-US" sz="6000">
                <a:solidFill>
                  <a:srgbClr val="FFFFFF"/>
                </a:solidFill>
                <a:latin typeface="Corbel"/>
              </a:rPr>
              <a:t>What the Fellowship Program Is</a:t>
            </a:r>
          </a:p>
        </p:txBody>
      </p:sp>
      <p:sp>
        <p:nvSpPr>
          <p:cNvPr id="4" name="TextBox 3">
            <a:extLst>
              <a:ext uri="{FF2B5EF4-FFF2-40B4-BE49-F238E27FC236}">
                <a16:creationId xmlns:a16="http://schemas.microsoft.com/office/drawing/2014/main" id="{438EB58E-51BC-48F8-98D2-BBC19BE5DAB6}"/>
              </a:ext>
            </a:extLst>
          </p:cNvPr>
          <p:cNvSpPr txBox="1"/>
          <p:nvPr/>
        </p:nvSpPr>
        <p:spPr>
          <a:xfrm>
            <a:off x="461058" y="1213412"/>
            <a:ext cx="1141456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orbel"/>
                <a:cs typeface="Calibri"/>
              </a:rPr>
              <a:t>For all intents and purposes, the Fellows Program is a call to action for Institutions of Higher Learning to further their involvement in Civic Engagement. By utilizing the Fellows Program, institutions can do their part ensuring an accurate count on the upcoming census. </a:t>
            </a:r>
            <a:endParaRPr lang="en-US"/>
          </a:p>
          <a:p>
            <a:pPr algn="ctr"/>
            <a:endParaRPr lang="en-US">
              <a:latin typeface="Corbel"/>
              <a:cs typeface="Calibri"/>
            </a:endParaRPr>
          </a:p>
          <a:p>
            <a:pPr algn="ctr"/>
            <a:r>
              <a:rPr lang="en-US">
                <a:latin typeface="Corbel"/>
                <a:cs typeface="Calibri"/>
              </a:rPr>
              <a:t>Further, you will be educated on the importance, purpose and implementation of the census and how it applies to Illinois. Keep in mind important dates regarding pertinent census disbursement. </a:t>
            </a:r>
          </a:p>
          <a:p>
            <a:pPr algn="ctr"/>
            <a:endParaRPr lang="en-US">
              <a:latin typeface="Corbel"/>
              <a:cs typeface="Calibri"/>
            </a:endParaRPr>
          </a:p>
          <a:p>
            <a:pPr algn="ctr"/>
            <a:r>
              <a:rPr lang="en-US">
                <a:latin typeface="Corbel"/>
                <a:cs typeface="Calibri"/>
              </a:rPr>
              <a:t>You will dedicate between 2-5 hours a week during the months between January and the end of June, depending on the time commitment allotted for their specific events surrounding disbursement of census dates. </a:t>
            </a:r>
          </a:p>
          <a:p>
            <a:pPr algn="ctr"/>
            <a:endParaRPr lang="en-US">
              <a:latin typeface="Corbel"/>
              <a:cs typeface="Calibri"/>
            </a:endParaRPr>
          </a:p>
          <a:p>
            <a:pPr algn="ctr"/>
            <a:r>
              <a:rPr lang="en-US">
                <a:latin typeface="Corbel"/>
                <a:cs typeface="Calibri"/>
              </a:rPr>
              <a:t>Additionally, you will have a facilitator through your university or college who will act as the liaison between you and your institution. This is to ensure easy access to space and materials for your events. </a:t>
            </a:r>
          </a:p>
          <a:p>
            <a:endParaRPr lang="en-US">
              <a:latin typeface="Corbel"/>
              <a:cs typeface="Calibri"/>
            </a:endParaRPr>
          </a:p>
          <a:p>
            <a:endParaRPr lang="en-US">
              <a:latin typeface="Corbel"/>
              <a:cs typeface="Calibri"/>
            </a:endParaRPr>
          </a:p>
        </p:txBody>
      </p:sp>
      <p:pic>
        <p:nvPicPr>
          <p:cNvPr id="2" name="Picture 4" descr="A picture containing drawing&#10;&#10;Description generated with very high confidence">
            <a:extLst>
              <a:ext uri="{FF2B5EF4-FFF2-40B4-BE49-F238E27FC236}">
                <a16:creationId xmlns:a16="http://schemas.microsoft.com/office/drawing/2014/main" id="{6EF43E0C-E50A-4187-A603-3C3E125345E9}"/>
              </a:ext>
            </a:extLst>
          </p:cNvPr>
          <p:cNvPicPr>
            <a:picLocks noChangeAspect="1"/>
          </p:cNvPicPr>
          <p:nvPr/>
        </p:nvPicPr>
        <p:blipFill>
          <a:blip r:embed="rId3"/>
          <a:stretch>
            <a:fillRect/>
          </a:stretch>
        </p:blipFill>
        <p:spPr>
          <a:xfrm>
            <a:off x="195323" y="4829054"/>
            <a:ext cx="2088265" cy="1916574"/>
          </a:xfrm>
          <a:prstGeom prst="rect">
            <a:avLst/>
          </a:prstGeom>
        </p:spPr>
      </p:pic>
      <p:sp>
        <p:nvSpPr>
          <p:cNvPr id="6" name="TextBox 5">
            <a:extLst>
              <a:ext uri="{FF2B5EF4-FFF2-40B4-BE49-F238E27FC236}">
                <a16:creationId xmlns:a16="http://schemas.microsoft.com/office/drawing/2014/main" id="{83BB133D-D192-41DC-8862-91935FFFED6E}"/>
              </a:ext>
            </a:extLst>
          </p:cNvPr>
          <p:cNvSpPr txBox="1"/>
          <p:nvPr/>
        </p:nvSpPr>
        <p:spPr>
          <a:xfrm>
            <a:off x="2380527" y="5534627"/>
            <a:ext cx="96976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latin typeface="Corbel"/>
              </a:rPr>
              <a:t>It is vital to have an accurate count for the census. You all will be the guide of your community to ensure ALL voices are heard and represented. </a:t>
            </a:r>
            <a:endParaRPr lang="en-US" b="1">
              <a:solidFill>
                <a:schemeClr val="bg1"/>
              </a:solidFill>
              <a:latin typeface="Corbel"/>
              <a:cs typeface="Calibri"/>
            </a:endParaRPr>
          </a:p>
        </p:txBody>
      </p:sp>
      <p:sp>
        <p:nvSpPr>
          <p:cNvPr id="7" name="TextBox 6">
            <a:extLst>
              <a:ext uri="{FF2B5EF4-FFF2-40B4-BE49-F238E27FC236}">
                <a16:creationId xmlns:a16="http://schemas.microsoft.com/office/drawing/2014/main" id="{9E7E68C6-3099-47C6-925B-DDEFFFB55901}"/>
              </a:ext>
            </a:extLst>
          </p:cNvPr>
          <p:cNvSpPr txBox="1"/>
          <p:nvPr/>
        </p:nvSpPr>
        <p:spPr>
          <a:xfrm>
            <a:off x="2378718" y="6497376"/>
            <a:ext cx="412251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latin typeface="Corbel"/>
              </a:rPr>
              <a:t>(Illinois Department of Human Services, 2019).</a:t>
            </a:r>
          </a:p>
        </p:txBody>
      </p:sp>
    </p:spTree>
    <p:extLst>
      <p:ext uri="{BB962C8B-B14F-4D97-AF65-F5344CB8AC3E}">
        <p14:creationId xmlns:p14="http://schemas.microsoft.com/office/powerpoint/2010/main" val="90301757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ctrTitle"/>
          </p:nvPr>
        </p:nvSpPr>
        <p:spPr>
          <a:xfrm>
            <a:off x="330243" y="150342"/>
            <a:ext cx="5591086" cy="776255"/>
          </a:xfrm>
        </p:spPr>
        <p:txBody>
          <a:bodyPr vert="horz" lIns="91440" tIns="45720" rIns="91440" bIns="45720" rtlCol="0" anchor="t">
            <a:noAutofit/>
          </a:bodyPr>
          <a:lstStyle/>
          <a:p>
            <a:pPr algn="l"/>
            <a:r>
              <a:rPr lang="en-US">
                <a:solidFill>
                  <a:srgbClr val="000000"/>
                </a:solidFill>
                <a:latin typeface="Corbel"/>
                <a:cs typeface="Calibri Light"/>
              </a:rPr>
              <a:t>U.S. Census 2020</a:t>
            </a:r>
          </a:p>
        </p:txBody>
      </p:sp>
      <p:sp>
        <p:nvSpPr>
          <p:cNvPr id="3" name="Subtitle 2"/>
          <p:cNvSpPr>
            <a:spLocks noGrp="1"/>
          </p:cNvSpPr>
          <p:nvPr>
            <p:ph type="subTitle" idx="1"/>
          </p:nvPr>
        </p:nvSpPr>
        <p:spPr>
          <a:xfrm>
            <a:off x="804788" y="3428999"/>
            <a:ext cx="4805691" cy="838831"/>
          </a:xfrm>
        </p:spPr>
        <p:txBody>
          <a:bodyPr vert="horz" lIns="91440" tIns="45720" rIns="91440" bIns="45720" rtlCol="0" anchor="b">
            <a:normAutofit/>
          </a:bodyPr>
          <a:lstStyle/>
          <a:p>
            <a:pPr algn="l"/>
            <a:endParaRPr lang="en-US" sz="1800">
              <a:solidFill>
                <a:srgbClr val="000000"/>
              </a:solidFill>
              <a:latin typeface="Corbel"/>
              <a:cs typeface="Calibri"/>
            </a:endParaRPr>
          </a:p>
          <a:p>
            <a:pPr algn="l"/>
            <a:endParaRPr lang="en-US" sz="1800">
              <a:solidFill>
                <a:srgbClr val="000000"/>
              </a:solidFill>
              <a:latin typeface="Corbel"/>
              <a:cs typeface="Calibri"/>
            </a:endParaRPr>
          </a:p>
        </p:txBody>
      </p:sp>
      <p:sp>
        <p:nvSpPr>
          <p:cNvPr id="7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descr="A close up of a logo&#10;&#10;Description generated with very high confidence">
            <a:extLst>
              <a:ext uri="{FF2B5EF4-FFF2-40B4-BE49-F238E27FC236}">
                <a16:creationId xmlns:a16="http://schemas.microsoft.com/office/drawing/2014/main" id="{5F8563C9-FC4D-4694-9AC7-4B05E0207152}"/>
              </a:ext>
            </a:extLst>
          </p:cNvPr>
          <p:cNvPicPr>
            <a:picLocks noChangeAspect="1"/>
          </p:cNvPicPr>
          <p:nvPr/>
        </p:nvPicPr>
        <p:blipFill>
          <a:blip r:embed="rId3"/>
          <a:stretch>
            <a:fillRect/>
          </a:stretch>
        </p:blipFill>
        <p:spPr>
          <a:xfrm>
            <a:off x="7709770" y="2462470"/>
            <a:ext cx="4141760" cy="2847460"/>
          </a:xfrm>
          <a:prstGeom prst="rect">
            <a:avLst/>
          </a:prstGeom>
        </p:spPr>
      </p:pic>
      <p:sp>
        <p:nvSpPr>
          <p:cNvPr id="5" name="TextBox 4">
            <a:extLst>
              <a:ext uri="{FF2B5EF4-FFF2-40B4-BE49-F238E27FC236}">
                <a16:creationId xmlns:a16="http://schemas.microsoft.com/office/drawing/2014/main" id="{54F4BC58-F6FD-41ED-9154-AAF3415CCF59}"/>
              </a:ext>
            </a:extLst>
          </p:cNvPr>
          <p:cNvSpPr txBox="1"/>
          <p:nvPr/>
        </p:nvSpPr>
        <p:spPr>
          <a:xfrm>
            <a:off x="10894483" y="6491817"/>
            <a:ext cx="14943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orbel"/>
              <a:cs typeface="Calibri"/>
            </a:endParaRPr>
          </a:p>
        </p:txBody>
      </p:sp>
      <p:sp>
        <p:nvSpPr>
          <p:cNvPr id="8" name="TextBox 7">
            <a:extLst>
              <a:ext uri="{FF2B5EF4-FFF2-40B4-BE49-F238E27FC236}">
                <a16:creationId xmlns:a16="http://schemas.microsoft.com/office/drawing/2014/main" id="{A8C99E51-1907-4E5D-A4BA-B3CA082625B4}"/>
              </a:ext>
            </a:extLst>
          </p:cNvPr>
          <p:cNvSpPr txBox="1"/>
          <p:nvPr/>
        </p:nvSpPr>
        <p:spPr>
          <a:xfrm>
            <a:off x="187037" y="1099128"/>
            <a:ext cx="5733472" cy="51952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Aft>
                <a:spcPts val="600"/>
              </a:spcAft>
            </a:pPr>
            <a:r>
              <a:rPr lang="en-US">
                <a:latin typeface="Corbel"/>
                <a:cs typeface="Calibri"/>
              </a:rPr>
              <a:t>Constitutional Law mandates in </a:t>
            </a:r>
            <a:r>
              <a:rPr lang="en-US" b="1">
                <a:latin typeface="Corbel"/>
                <a:cs typeface="Calibri"/>
              </a:rPr>
              <a:t>Article 1, Section 2,</a:t>
            </a:r>
            <a:r>
              <a:rPr lang="en-US">
                <a:latin typeface="Corbel"/>
                <a:cs typeface="Calibri"/>
              </a:rPr>
              <a:t> that the United States</a:t>
            </a:r>
            <a:r>
              <a:rPr lang="en-US" b="1">
                <a:latin typeface="Corbel"/>
                <a:cs typeface="Calibri"/>
              </a:rPr>
              <a:t> must</a:t>
            </a:r>
            <a:r>
              <a:rPr lang="en-US">
                <a:latin typeface="Corbel"/>
                <a:cs typeface="Calibri"/>
              </a:rPr>
              <a:t> conduct a count of its population once </a:t>
            </a:r>
            <a:r>
              <a:rPr lang="en-US" b="1">
                <a:latin typeface="Corbel"/>
                <a:cs typeface="Calibri"/>
              </a:rPr>
              <a:t>every 10 years</a:t>
            </a:r>
            <a:r>
              <a:rPr lang="en-US">
                <a:latin typeface="Corbel"/>
                <a:cs typeface="Calibri"/>
              </a:rPr>
              <a:t>. The results of the census</a:t>
            </a:r>
            <a:r>
              <a:rPr lang="en-US" b="1">
                <a:latin typeface="Corbel"/>
                <a:cs typeface="Calibri"/>
              </a:rPr>
              <a:t> will affect</a:t>
            </a:r>
            <a:r>
              <a:rPr lang="en-US">
                <a:latin typeface="Corbel"/>
                <a:cs typeface="Calibri"/>
              </a:rPr>
              <a:t> the number of seats each state is allotted in the U.S. House of Representatives. Additionally, the census data will be used to draw </a:t>
            </a:r>
            <a:r>
              <a:rPr lang="en-US" b="1">
                <a:latin typeface="Corbel"/>
                <a:cs typeface="Calibri"/>
              </a:rPr>
              <a:t>congressional and state legislative districts for the following 10 years</a:t>
            </a:r>
            <a:r>
              <a:rPr lang="en-US">
                <a:latin typeface="Corbel"/>
                <a:cs typeface="Calibri"/>
              </a:rPr>
              <a:t>. </a:t>
            </a:r>
            <a:r>
              <a:rPr lang="en-US" b="1">
                <a:latin typeface="Corbel"/>
                <a:cs typeface="Calibri"/>
              </a:rPr>
              <a:t> </a:t>
            </a:r>
            <a:endParaRPr lang="en-US" b="1">
              <a:ea typeface="+mn-lt"/>
              <a:cs typeface="+mn-lt"/>
            </a:endParaRPr>
          </a:p>
          <a:p>
            <a:pPr algn="ctr">
              <a:lnSpc>
                <a:spcPct val="90000"/>
              </a:lnSpc>
              <a:spcAft>
                <a:spcPts val="600"/>
              </a:spcAft>
            </a:pPr>
            <a:endParaRPr lang="en-US">
              <a:ea typeface="+mn-lt"/>
              <a:cs typeface="+mn-lt"/>
            </a:endParaRPr>
          </a:p>
          <a:p>
            <a:pPr algn="ctr">
              <a:lnSpc>
                <a:spcPct val="90000"/>
              </a:lnSpc>
              <a:spcAft>
                <a:spcPts val="600"/>
              </a:spcAft>
            </a:pPr>
            <a:r>
              <a:rPr lang="en-US">
                <a:latin typeface="Corbel"/>
                <a:cs typeface="Calibri"/>
              </a:rPr>
              <a:t>The Census will begin </a:t>
            </a:r>
            <a:r>
              <a:rPr lang="en-US" b="1">
                <a:latin typeface="Corbel"/>
                <a:cs typeface="Calibri"/>
              </a:rPr>
              <a:t>April 1st, 2020</a:t>
            </a:r>
            <a:r>
              <a:rPr lang="en-US">
                <a:latin typeface="Corbel"/>
                <a:cs typeface="Calibri"/>
              </a:rPr>
              <a:t>. Information provided will be based on the address where someone is living/staying </a:t>
            </a:r>
            <a:r>
              <a:rPr lang="en-US" b="1">
                <a:latin typeface="Corbel"/>
                <a:cs typeface="Calibri"/>
              </a:rPr>
              <a:t>on April 1st, </a:t>
            </a:r>
            <a:r>
              <a:rPr lang="en-US">
                <a:latin typeface="Corbel"/>
                <a:cs typeface="Calibri"/>
              </a:rPr>
              <a:t>even if they move somewhere else after </a:t>
            </a:r>
            <a:r>
              <a:rPr lang="en-US" b="1">
                <a:latin typeface="Corbel"/>
                <a:cs typeface="Calibri"/>
              </a:rPr>
              <a:t>April 1st</a:t>
            </a:r>
            <a:r>
              <a:rPr lang="en-US">
                <a:latin typeface="Corbel"/>
                <a:cs typeface="Calibri"/>
              </a:rPr>
              <a:t>. </a:t>
            </a:r>
            <a:endParaRPr lang="en-US">
              <a:ea typeface="+mn-lt"/>
              <a:cs typeface="+mn-lt"/>
            </a:endParaRPr>
          </a:p>
          <a:p>
            <a:pPr algn="ctr">
              <a:lnSpc>
                <a:spcPct val="90000"/>
              </a:lnSpc>
              <a:spcAft>
                <a:spcPts val="600"/>
              </a:spcAft>
            </a:pPr>
            <a:endParaRPr lang="en-US">
              <a:latin typeface="Corbel"/>
              <a:cs typeface="Calibri"/>
            </a:endParaRPr>
          </a:p>
          <a:p>
            <a:pPr>
              <a:lnSpc>
                <a:spcPct val="90000"/>
              </a:lnSpc>
              <a:spcAft>
                <a:spcPts val="600"/>
              </a:spcAft>
            </a:pPr>
            <a:r>
              <a:rPr lang="en-US">
                <a:latin typeface="Corbel"/>
                <a:cs typeface="Calibri"/>
              </a:rPr>
              <a:t>  There will be</a:t>
            </a:r>
            <a:r>
              <a:rPr lang="en-US" b="1">
                <a:latin typeface="Corbel"/>
                <a:cs typeface="Calibri"/>
              </a:rPr>
              <a:t> 3 </a:t>
            </a:r>
            <a:r>
              <a:rPr lang="en-US">
                <a:latin typeface="Corbel"/>
                <a:cs typeface="Calibri"/>
              </a:rPr>
              <a:t>ways to fill out the 2020 Census: </a:t>
            </a:r>
            <a:endParaRPr lang="en-US">
              <a:ea typeface="+mn-lt"/>
              <a:cs typeface="+mn-lt"/>
            </a:endParaRPr>
          </a:p>
          <a:p>
            <a:pPr>
              <a:lnSpc>
                <a:spcPct val="90000"/>
              </a:lnSpc>
              <a:spcAft>
                <a:spcPts val="600"/>
              </a:spcAft>
            </a:pPr>
            <a:r>
              <a:rPr lang="en-US">
                <a:latin typeface="Corbel"/>
                <a:cs typeface="Calibri"/>
              </a:rPr>
              <a:t>                       </a:t>
            </a:r>
            <a:r>
              <a:rPr lang="en-US" b="1">
                <a:latin typeface="Corbel"/>
                <a:cs typeface="Calibri"/>
              </a:rPr>
              <a:t>. Online (First time in U.S. History)</a:t>
            </a:r>
            <a:endParaRPr lang="en-US" b="1">
              <a:ea typeface="+mn-lt"/>
              <a:cs typeface="+mn-lt"/>
            </a:endParaRPr>
          </a:p>
          <a:p>
            <a:pPr>
              <a:lnSpc>
                <a:spcPct val="90000"/>
              </a:lnSpc>
              <a:spcAft>
                <a:spcPts val="600"/>
              </a:spcAft>
            </a:pPr>
            <a:r>
              <a:rPr lang="en-US" b="1">
                <a:latin typeface="Corbel"/>
                <a:cs typeface="Calibri"/>
              </a:rPr>
              <a:t>                             . By Phone</a:t>
            </a:r>
            <a:endParaRPr lang="en-US" b="1">
              <a:ea typeface="+mn-lt"/>
              <a:cs typeface="+mn-lt"/>
            </a:endParaRPr>
          </a:p>
          <a:p>
            <a:pPr>
              <a:lnSpc>
                <a:spcPct val="90000"/>
              </a:lnSpc>
              <a:spcAft>
                <a:spcPts val="600"/>
              </a:spcAft>
            </a:pPr>
            <a:r>
              <a:rPr lang="en-US" b="1">
                <a:latin typeface="Corbel"/>
                <a:cs typeface="Calibri"/>
              </a:rPr>
              <a:t>                                     . By Mail</a:t>
            </a:r>
            <a:endParaRPr lang="en-US" b="1">
              <a:ea typeface="+mn-lt"/>
              <a:cs typeface="+mn-lt"/>
            </a:endParaRPr>
          </a:p>
          <a:p>
            <a:pPr algn="r">
              <a:lnSpc>
                <a:spcPct val="90000"/>
              </a:lnSpc>
              <a:spcAft>
                <a:spcPts val="600"/>
              </a:spcAft>
            </a:pPr>
            <a:r>
              <a:rPr lang="en-US">
                <a:latin typeface="Corbel"/>
                <a:cs typeface="Calibri"/>
              </a:rPr>
              <a:t>                                                                               </a:t>
            </a:r>
            <a:r>
              <a:rPr lang="en-US" sz="1000">
                <a:latin typeface="Corbel"/>
                <a:cs typeface="Calibri"/>
              </a:rPr>
              <a:t> (U.S. Census, 2019).</a:t>
            </a:r>
            <a:endParaRPr lang="en-US" sz="1000">
              <a:cs typeface="Calibri" panose="020F0502020204030204"/>
            </a:endParaRPr>
          </a:p>
        </p:txBody>
      </p:sp>
    </p:spTree>
    <p:extLst>
      <p:ext uri="{BB962C8B-B14F-4D97-AF65-F5344CB8AC3E}">
        <p14:creationId xmlns:p14="http://schemas.microsoft.com/office/powerpoint/2010/main" val="6752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F82563-ADD4-45EA-A405-9646D64E053B}"/>
              </a:ext>
            </a:extLst>
          </p:cNvPr>
          <p:cNvSpPr>
            <a:spLocks noGrp="1"/>
          </p:cNvSpPr>
          <p:nvPr>
            <p:ph type="title"/>
          </p:nvPr>
        </p:nvSpPr>
        <p:spPr>
          <a:xfrm>
            <a:off x="5758519" y="202693"/>
            <a:ext cx="5745545" cy="992505"/>
          </a:xfrm>
        </p:spPr>
        <p:txBody>
          <a:bodyPr>
            <a:normAutofit/>
          </a:bodyPr>
          <a:lstStyle/>
          <a:p>
            <a:pPr algn="ctr"/>
            <a:r>
              <a:rPr lang="en-US" sz="6000">
                <a:solidFill>
                  <a:srgbClr val="000000"/>
                </a:solidFill>
                <a:latin typeface="Corbel"/>
              </a:rPr>
              <a:t>Illinois Census</a:t>
            </a:r>
            <a:r>
              <a:rPr lang="en-US">
                <a:solidFill>
                  <a:srgbClr val="000000"/>
                </a:solidFill>
                <a:latin typeface="Corbel"/>
              </a:rPr>
              <a:t> </a:t>
            </a:r>
            <a:endParaRPr lang="en-US">
              <a:solidFill>
                <a:srgbClr val="000000"/>
              </a:solidFill>
              <a:cs typeface="Calibri Light" panose="020F0302020204030204"/>
            </a:endParaRPr>
          </a:p>
        </p:txBody>
      </p:sp>
      <p:sp>
        <p:nvSpPr>
          <p:cNvPr id="2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plate&#10;&#10;Description generated with very high confidence">
            <a:extLst>
              <a:ext uri="{FF2B5EF4-FFF2-40B4-BE49-F238E27FC236}">
                <a16:creationId xmlns:a16="http://schemas.microsoft.com/office/drawing/2014/main" id="{0FD7DEE5-4CE2-42C7-A9E7-5EE0D40EC26D}"/>
              </a:ext>
            </a:extLst>
          </p:cNvPr>
          <p:cNvPicPr>
            <a:picLocks noChangeAspect="1"/>
          </p:cNvPicPr>
          <p:nvPr/>
        </p:nvPicPr>
        <p:blipFill rotWithShape="1">
          <a:blip r:embed="rId3">
            <a:alphaModFix/>
          </a:blip>
          <a:srcRect l="2435" r="2021" b="-1"/>
          <a:stretch/>
        </p:blipFill>
        <p:spPr>
          <a:xfrm>
            <a:off x="150111" y="1068867"/>
            <a:ext cx="4341567" cy="4544194"/>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4D5FDFB2-4F18-4A21-BFF5-6676A79AF996}"/>
              </a:ext>
            </a:extLst>
          </p:cNvPr>
          <p:cNvSpPr>
            <a:spLocks noGrp="1"/>
          </p:cNvSpPr>
          <p:nvPr>
            <p:ph idx="1"/>
          </p:nvPr>
        </p:nvSpPr>
        <p:spPr>
          <a:xfrm>
            <a:off x="5078234" y="1194371"/>
            <a:ext cx="6991276" cy="5203186"/>
          </a:xfrm>
        </p:spPr>
        <p:txBody>
          <a:bodyPr vert="horz" lIns="91440" tIns="45720" rIns="91440" bIns="45720" rtlCol="0" anchor="ctr">
            <a:noAutofit/>
          </a:bodyPr>
          <a:lstStyle/>
          <a:p>
            <a:pPr marL="0" indent="0" algn="r">
              <a:buNone/>
            </a:pPr>
            <a:endParaRPr lang="en-US" sz="1800">
              <a:solidFill>
                <a:srgbClr val="000000"/>
              </a:solidFill>
              <a:latin typeface="Corbel"/>
              <a:cs typeface="Calibri"/>
            </a:endParaRPr>
          </a:p>
          <a:p>
            <a:pPr marL="0" indent="0" algn="r">
              <a:buNone/>
            </a:pPr>
            <a:endParaRPr lang="en-US" sz="1800">
              <a:solidFill>
                <a:srgbClr val="000000"/>
              </a:solidFill>
              <a:latin typeface="Corbel"/>
              <a:cs typeface="Calibri"/>
            </a:endParaRPr>
          </a:p>
          <a:p>
            <a:pPr marL="0" indent="0" algn="r">
              <a:buNone/>
            </a:pPr>
            <a:endParaRPr lang="en-US" sz="1800">
              <a:solidFill>
                <a:srgbClr val="000000"/>
              </a:solidFill>
              <a:latin typeface="Corbel"/>
              <a:cs typeface="Calibri"/>
            </a:endParaRPr>
          </a:p>
          <a:p>
            <a:pPr marL="0" indent="0" algn="ctr">
              <a:buNone/>
            </a:pPr>
            <a:r>
              <a:rPr lang="en-US" sz="1800">
                <a:solidFill>
                  <a:srgbClr val="000000"/>
                </a:solidFill>
                <a:latin typeface="Corbel"/>
                <a:cs typeface="Calibri"/>
              </a:rPr>
              <a:t>Because of </a:t>
            </a:r>
            <a:r>
              <a:rPr lang="en-US" sz="1800" b="1" u="sng">
                <a:solidFill>
                  <a:srgbClr val="000000"/>
                </a:solidFill>
                <a:latin typeface="Corbel"/>
                <a:cs typeface="Calibri"/>
              </a:rPr>
              <a:t>population loss</a:t>
            </a:r>
            <a:r>
              <a:rPr lang="en-US" sz="1800">
                <a:solidFill>
                  <a:srgbClr val="000000"/>
                </a:solidFill>
                <a:latin typeface="Corbel"/>
                <a:cs typeface="Calibri"/>
              </a:rPr>
              <a:t>, Illinois could </a:t>
            </a:r>
            <a:r>
              <a:rPr lang="en-US" sz="1800" b="1">
                <a:solidFill>
                  <a:srgbClr val="000000"/>
                </a:solidFill>
                <a:latin typeface="Corbel"/>
                <a:cs typeface="Calibri"/>
              </a:rPr>
              <a:t>lose 2 seats in the House of Representatives. Since 1960, Illinois has lost 6 Congressional Seats.</a:t>
            </a:r>
            <a:endParaRPr lang="en-US" b="1">
              <a:solidFill>
                <a:srgbClr val="000000"/>
              </a:solidFill>
              <a:latin typeface="Calibri" panose="020F0502020204030204"/>
              <a:cs typeface="Calibri"/>
            </a:endParaRPr>
          </a:p>
          <a:p>
            <a:pPr marL="0" indent="0" algn="r">
              <a:buNone/>
            </a:pPr>
            <a:r>
              <a:rPr lang="en-US" sz="1800">
                <a:solidFill>
                  <a:srgbClr val="000000"/>
                </a:solidFill>
                <a:latin typeface="Corbel"/>
                <a:cs typeface="Calibri"/>
              </a:rPr>
              <a:t> </a:t>
            </a:r>
            <a:r>
              <a:rPr lang="en-US" sz="1000">
                <a:solidFill>
                  <a:srgbClr val="000000"/>
                </a:solidFill>
                <a:latin typeface="Corbel"/>
                <a:cs typeface="Calibri"/>
              </a:rPr>
              <a:t>(Chicago Sun Times Editorial Board, 2019).</a:t>
            </a:r>
            <a:endParaRPr lang="en-US" sz="1000">
              <a:cs typeface="Calibri" panose="020F0502020204030204"/>
            </a:endParaRPr>
          </a:p>
          <a:p>
            <a:pPr marL="0" indent="0" algn="ctr">
              <a:buNone/>
            </a:pPr>
            <a:r>
              <a:rPr lang="en-US" sz="1800" b="1">
                <a:solidFill>
                  <a:srgbClr val="000000"/>
                </a:solidFill>
                <a:latin typeface="Corbel"/>
                <a:cs typeface="Calibri"/>
              </a:rPr>
              <a:t>Redistricting </a:t>
            </a:r>
            <a:r>
              <a:rPr lang="en-US" sz="1800">
                <a:solidFill>
                  <a:srgbClr val="000000"/>
                </a:solidFill>
                <a:latin typeface="Corbel"/>
                <a:cs typeface="Calibri"/>
              </a:rPr>
              <a:t>based on the results of the census will affect political power in Illinois. Every </a:t>
            </a:r>
            <a:r>
              <a:rPr lang="en-US" sz="1800" b="1">
                <a:solidFill>
                  <a:srgbClr val="000000"/>
                </a:solidFill>
                <a:latin typeface="Corbel"/>
                <a:cs typeface="Calibri"/>
              </a:rPr>
              <a:t>10</a:t>
            </a:r>
            <a:r>
              <a:rPr lang="en-US" sz="1800">
                <a:solidFill>
                  <a:srgbClr val="000000"/>
                </a:solidFill>
                <a:latin typeface="Corbel"/>
                <a:cs typeface="Calibri"/>
              </a:rPr>
              <a:t> years, after the U.S. Census, political parties in Illinois will</a:t>
            </a:r>
            <a:r>
              <a:rPr lang="en-US" sz="1800" u="sng">
                <a:solidFill>
                  <a:srgbClr val="000000"/>
                </a:solidFill>
                <a:latin typeface="Corbel"/>
                <a:cs typeface="Calibri"/>
              </a:rPr>
              <a:t> draw up legislative boundaries based on areas where they would most likely succeed</a:t>
            </a:r>
            <a:r>
              <a:rPr lang="en-US" sz="1800">
                <a:solidFill>
                  <a:srgbClr val="000000"/>
                </a:solidFill>
                <a:latin typeface="Corbel"/>
                <a:cs typeface="Calibri"/>
              </a:rPr>
              <a:t>. If there is not an accurate count, populations of people who are marginalized will not have their voices heard.</a:t>
            </a:r>
            <a:endParaRPr lang="en-US">
              <a:solidFill>
                <a:srgbClr val="000000"/>
              </a:solidFill>
              <a:latin typeface="Calibri" panose="020F0502020204030204"/>
              <a:cs typeface="Calibri"/>
            </a:endParaRPr>
          </a:p>
          <a:p>
            <a:pPr marL="0" indent="0" algn="r">
              <a:buNone/>
            </a:pPr>
            <a:r>
              <a:rPr lang="en-US" sz="1000">
                <a:solidFill>
                  <a:srgbClr val="000000"/>
                </a:solidFill>
                <a:latin typeface="Corbel"/>
                <a:cs typeface="Calibri"/>
              </a:rPr>
              <a:t>(Change Illinois, 2019). </a:t>
            </a:r>
            <a:endParaRPr lang="en-US" sz="1000">
              <a:cs typeface="Calibri"/>
            </a:endParaRPr>
          </a:p>
          <a:p>
            <a:pPr marL="0" indent="0" algn="ctr">
              <a:buNone/>
            </a:pPr>
            <a:r>
              <a:rPr lang="en-US" sz="1800">
                <a:solidFill>
                  <a:srgbClr val="000000"/>
                </a:solidFill>
                <a:latin typeface="Corbel"/>
                <a:cs typeface="Calibri"/>
              </a:rPr>
              <a:t>In </a:t>
            </a:r>
            <a:r>
              <a:rPr lang="en-US" sz="1800" b="1">
                <a:solidFill>
                  <a:srgbClr val="000000"/>
                </a:solidFill>
                <a:latin typeface="Corbel"/>
                <a:cs typeface="Calibri"/>
              </a:rPr>
              <a:t>2016</a:t>
            </a:r>
            <a:r>
              <a:rPr lang="en-US" sz="1800">
                <a:solidFill>
                  <a:srgbClr val="000000"/>
                </a:solidFill>
                <a:latin typeface="Corbel"/>
                <a:cs typeface="Calibri"/>
              </a:rPr>
              <a:t>, Illinois received</a:t>
            </a:r>
            <a:r>
              <a:rPr lang="en-US" sz="1800" b="1">
                <a:solidFill>
                  <a:srgbClr val="000000"/>
                </a:solidFill>
                <a:latin typeface="Corbel"/>
                <a:cs typeface="Calibri"/>
              </a:rPr>
              <a:t> $34,331,530</a:t>
            </a:r>
            <a:r>
              <a:rPr lang="en-US" sz="1800">
                <a:solidFill>
                  <a:srgbClr val="000000"/>
                </a:solidFill>
                <a:latin typeface="Corbel"/>
                <a:cs typeface="Calibri"/>
              </a:rPr>
              <a:t> through </a:t>
            </a:r>
            <a:r>
              <a:rPr lang="en-US" sz="1800" b="1">
                <a:solidFill>
                  <a:srgbClr val="000000"/>
                </a:solidFill>
                <a:latin typeface="Corbel"/>
                <a:cs typeface="Calibri"/>
              </a:rPr>
              <a:t>55</a:t>
            </a:r>
            <a:r>
              <a:rPr lang="en-US" sz="1800">
                <a:solidFill>
                  <a:srgbClr val="000000"/>
                </a:solidFill>
                <a:latin typeface="Corbel"/>
                <a:cs typeface="Calibri"/>
              </a:rPr>
              <a:t> federal spending programs </a:t>
            </a:r>
            <a:r>
              <a:rPr lang="en-US" sz="1800" u="sng">
                <a:solidFill>
                  <a:srgbClr val="000000"/>
                </a:solidFill>
                <a:latin typeface="Corbel"/>
                <a:cs typeface="Calibri"/>
              </a:rPr>
              <a:t>based off the 2010 Census</a:t>
            </a:r>
            <a:r>
              <a:rPr lang="en-US" sz="1800">
                <a:solidFill>
                  <a:srgbClr val="000000"/>
                </a:solidFill>
                <a:latin typeface="Corbel"/>
                <a:cs typeface="Calibri"/>
              </a:rPr>
              <a:t>. In order to receive that money or more, we need an accurate count. It is estimated that for </a:t>
            </a:r>
            <a:r>
              <a:rPr lang="en-US" sz="1800" b="1">
                <a:solidFill>
                  <a:srgbClr val="000000"/>
                </a:solidFill>
                <a:latin typeface="Corbel"/>
                <a:cs typeface="Calibri"/>
              </a:rPr>
              <a:t>each</a:t>
            </a:r>
            <a:r>
              <a:rPr lang="en-US" sz="1800">
                <a:solidFill>
                  <a:srgbClr val="000000"/>
                </a:solidFill>
                <a:latin typeface="Corbel"/>
                <a:cs typeface="Calibri"/>
              </a:rPr>
              <a:t> Illinois resident not counted, it will cost the state roughly </a:t>
            </a:r>
            <a:r>
              <a:rPr lang="en-US" sz="1800" b="1">
                <a:solidFill>
                  <a:srgbClr val="000000"/>
                </a:solidFill>
                <a:latin typeface="Corbel"/>
                <a:cs typeface="Calibri"/>
              </a:rPr>
              <a:t>$18,000.</a:t>
            </a:r>
          </a:p>
          <a:p>
            <a:pPr marL="0" indent="0" algn="r">
              <a:buNone/>
            </a:pPr>
            <a:r>
              <a:rPr lang="en-US" sz="1000">
                <a:solidFill>
                  <a:srgbClr val="000000"/>
                </a:solidFill>
                <a:latin typeface="Corbel"/>
                <a:cs typeface="Calibri"/>
              </a:rPr>
              <a:t> (Chicago Sun Times Editorial Board, 2019).</a:t>
            </a:r>
            <a:endParaRPr lang="en-US" sz="1000">
              <a:latin typeface="Corbel"/>
              <a:cs typeface="Calibri" panose="020F0502020204030204"/>
            </a:endParaRPr>
          </a:p>
          <a:p>
            <a:pPr marL="0" indent="0" algn="ctr">
              <a:buNone/>
            </a:pPr>
            <a:r>
              <a:rPr lang="en-US" sz="1800">
                <a:solidFill>
                  <a:srgbClr val="000000"/>
                </a:solidFill>
                <a:latin typeface="Corbel"/>
                <a:cs typeface="Calibri"/>
              </a:rPr>
              <a:t>         The census </a:t>
            </a:r>
            <a:r>
              <a:rPr lang="en-US" sz="1800" b="1">
                <a:solidFill>
                  <a:srgbClr val="000000"/>
                </a:solidFill>
                <a:latin typeface="Corbel"/>
                <a:cs typeface="Calibri"/>
              </a:rPr>
              <a:t>WILL</a:t>
            </a:r>
            <a:r>
              <a:rPr lang="en-US" sz="1800">
                <a:solidFill>
                  <a:srgbClr val="000000"/>
                </a:solidFill>
                <a:latin typeface="Corbel"/>
                <a:cs typeface="Calibri"/>
              </a:rPr>
              <a:t> affect the voice of Illinois-</a:t>
            </a:r>
            <a:r>
              <a:rPr lang="en-US" sz="1800" b="1">
                <a:solidFill>
                  <a:srgbClr val="000000"/>
                </a:solidFill>
                <a:latin typeface="Corbel"/>
                <a:cs typeface="Calibri"/>
              </a:rPr>
              <a:t>Your Voice.</a:t>
            </a:r>
            <a:r>
              <a:rPr lang="en-US" sz="1800">
                <a:solidFill>
                  <a:srgbClr val="000000"/>
                </a:solidFill>
                <a:latin typeface="Corbel"/>
                <a:cs typeface="Calibri"/>
              </a:rPr>
              <a:t> </a:t>
            </a:r>
          </a:p>
          <a:p>
            <a:pPr marL="0" indent="0" algn="r">
              <a:buNone/>
            </a:pPr>
            <a:r>
              <a:rPr lang="en-US" sz="1000">
                <a:solidFill>
                  <a:srgbClr val="000000"/>
                </a:solidFill>
                <a:latin typeface="Corbel"/>
                <a:cs typeface="Calibri"/>
              </a:rPr>
              <a:t>(Change Illinois, 2019).</a:t>
            </a:r>
          </a:p>
          <a:p>
            <a:pPr marL="0" indent="0">
              <a:buNone/>
            </a:pPr>
            <a:endParaRPr lang="en-US" sz="1800">
              <a:solidFill>
                <a:srgbClr val="000000"/>
              </a:solidFill>
              <a:latin typeface="Corbel"/>
              <a:cs typeface="Calibri"/>
            </a:endParaRPr>
          </a:p>
          <a:p>
            <a:pPr marL="0" indent="0">
              <a:buNone/>
            </a:pPr>
            <a:endParaRPr lang="en-US" sz="1800">
              <a:solidFill>
                <a:srgbClr val="000000"/>
              </a:solidFill>
              <a:latin typeface="Corbel"/>
              <a:cs typeface="Calibri"/>
            </a:endParaRPr>
          </a:p>
          <a:p>
            <a:pPr marL="0" indent="0" algn="r">
              <a:buNone/>
            </a:pPr>
            <a:r>
              <a:rPr lang="en-US" sz="1800">
                <a:solidFill>
                  <a:srgbClr val="000000"/>
                </a:solidFill>
                <a:latin typeface="Corbel"/>
                <a:cs typeface="Calibri"/>
              </a:rPr>
              <a:t>                                                                         </a:t>
            </a:r>
            <a:endParaRPr lang="en-US">
              <a:cs typeface="Calibri" panose="020F0502020204030204"/>
            </a:endParaRPr>
          </a:p>
          <a:p>
            <a:pPr marL="0" indent="0" algn="r">
              <a:buNone/>
            </a:pPr>
            <a:r>
              <a:rPr lang="en-US" sz="1800">
                <a:latin typeface="Corbel"/>
                <a:cs typeface="Calibri"/>
              </a:rPr>
              <a:t>    </a:t>
            </a:r>
          </a:p>
        </p:txBody>
      </p:sp>
    </p:spTree>
    <p:extLst>
      <p:ext uri="{BB962C8B-B14F-4D97-AF65-F5344CB8AC3E}">
        <p14:creationId xmlns:p14="http://schemas.microsoft.com/office/powerpoint/2010/main" val="253396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id="{31A24316-2255-44E4-BA1C-D8B56AD1C864}"/>
              </a:ext>
            </a:extLst>
          </p:cNvPr>
          <p:cNvPicPr>
            <a:picLocks noChangeAspect="1"/>
          </p:cNvPicPr>
          <p:nvPr/>
        </p:nvPicPr>
        <p:blipFill rotWithShape="1">
          <a:blip r:embed="rId2">
            <a:alphaModFix/>
          </a:blip>
          <a:srcRect l="2917" r="3846"/>
          <a:stretch/>
        </p:blipFill>
        <p:spPr>
          <a:xfrm>
            <a:off x="5797543" y="10"/>
            <a:ext cx="6394152" cy="6857990"/>
          </a:xfrm>
          <a:prstGeom prst="rect">
            <a:avLst/>
          </a:prstGeom>
        </p:spPr>
      </p:pic>
      <p:pic>
        <p:nvPicPr>
          <p:cNvPr id="12" name="Picture 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21E3709A-F514-4051-8885-163C196D2AD5}"/>
              </a:ext>
            </a:extLst>
          </p:cNvPr>
          <p:cNvSpPr>
            <a:spLocks noGrp="1"/>
          </p:cNvSpPr>
          <p:nvPr>
            <p:ph type="title"/>
          </p:nvPr>
        </p:nvSpPr>
        <p:spPr>
          <a:xfrm>
            <a:off x="-138971" y="-77287"/>
            <a:ext cx="7010022" cy="1823455"/>
          </a:xfrm>
        </p:spPr>
        <p:txBody>
          <a:bodyPr>
            <a:noAutofit/>
          </a:bodyPr>
          <a:lstStyle/>
          <a:p>
            <a:pPr algn="ctr"/>
            <a:r>
              <a:rPr lang="en-US" sz="6000">
                <a:solidFill>
                  <a:srgbClr val="000000"/>
                </a:solidFill>
                <a:latin typeface="Corbel"/>
              </a:rPr>
              <a:t>Programs Affected By The Census</a:t>
            </a:r>
            <a:endParaRPr lang="en-US" sz="6000">
              <a:solidFill>
                <a:srgbClr val="000000"/>
              </a:solidFill>
              <a:cs typeface="Calibri Light" panose="020F0302020204030204"/>
            </a:endParaRPr>
          </a:p>
        </p:txBody>
      </p:sp>
      <p:sp>
        <p:nvSpPr>
          <p:cNvPr id="6" name="TextBox 5">
            <a:extLst>
              <a:ext uri="{FF2B5EF4-FFF2-40B4-BE49-F238E27FC236}">
                <a16:creationId xmlns:a16="http://schemas.microsoft.com/office/drawing/2014/main" id="{D2E588CD-E44D-46EC-BA39-53EAB98F4AE9}"/>
              </a:ext>
            </a:extLst>
          </p:cNvPr>
          <p:cNvSpPr txBox="1"/>
          <p:nvPr/>
        </p:nvSpPr>
        <p:spPr>
          <a:xfrm>
            <a:off x="300251" y="1551294"/>
            <a:ext cx="570021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Corbel"/>
                <a:cs typeface="Calibri"/>
              </a:rPr>
              <a:t>In 2015 census data allocated </a:t>
            </a:r>
            <a:r>
              <a:rPr lang="en-US" b="1">
                <a:latin typeface="Corbel"/>
                <a:cs typeface="Calibri"/>
              </a:rPr>
              <a:t>$675 billion for 132 federal programs. </a:t>
            </a:r>
          </a:p>
          <a:p>
            <a:pPr algn="ctr"/>
            <a:endParaRPr lang="en-US">
              <a:latin typeface="Corbel"/>
              <a:cs typeface="Calibri"/>
            </a:endParaRPr>
          </a:p>
          <a:p>
            <a:pPr algn="ctr"/>
            <a:r>
              <a:rPr lang="en-US">
                <a:latin typeface="Corbel"/>
                <a:cs typeface="Calibri"/>
              </a:rPr>
              <a:t>Some of the programs were:</a:t>
            </a:r>
          </a:p>
          <a:p>
            <a:pPr algn="ctr"/>
            <a:r>
              <a:rPr lang="en-US">
                <a:latin typeface="Corbel"/>
                <a:cs typeface="Calibri"/>
              </a:rPr>
              <a:t>Medicaid, Medicare Part B, SNAP, Section 8 Housing Voucher program, Head Start, Highway Planning and Construction, Federal Pell Grant program</a:t>
            </a:r>
          </a:p>
          <a:p>
            <a:pPr algn="ctr"/>
            <a:endParaRPr lang="en-US">
              <a:latin typeface="Corbel"/>
              <a:cs typeface="Calibri"/>
            </a:endParaRPr>
          </a:p>
          <a:p>
            <a:pPr algn="ctr"/>
            <a:r>
              <a:rPr lang="en-US">
                <a:latin typeface="Corbel"/>
                <a:cs typeface="Calibri"/>
              </a:rPr>
              <a:t>Fiscal Year 2015 – Disbursement of Federal Funds:</a:t>
            </a:r>
          </a:p>
          <a:p>
            <a:pPr algn="ctr"/>
            <a:r>
              <a:rPr lang="en-US">
                <a:latin typeface="Corbel"/>
                <a:cs typeface="Calibri"/>
              </a:rPr>
              <a:t>Medicare: $311 Billion ; Medicare Part B: $70 Billion</a:t>
            </a:r>
          </a:p>
          <a:p>
            <a:pPr algn="ctr"/>
            <a:r>
              <a:rPr lang="en-US">
                <a:latin typeface="Corbel"/>
                <a:cs typeface="Calibri"/>
              </a:rPr>
              <a:t>SNAP: $71 Billion</a:t>
            </a:r>
          </a:p>
          <a:p>
            <a:pPr algn="ctr"/>
            <a:r>
              <a:rPr lang="en-US">
                <a:latin typeface="Corbel"/>
                <a:cs typeface="Calibri"/>
              </a:rPr>
              <a:t>Highway Planning &amp; Construction: $70 Billion</a:t>
            </a:r>
          </a:p>
          <a:p>
            <a:pPr algn="ctr"/>
            <a:r>
              <a:rPr lang="en-US" b="1">
                <a:latin typeface="Corbel"/>
                <a:cs typeface="Calibri"/>
              </a:rPr>
              <a:t>FEDERAL PELL GRANT PROGRAM: $29.9 Billion</a:t>
            </a:r>
          </a:p>
          <a:p>
            <a:pPr algn="ctr"/>
            <a:endParaRPr lang="en-US" b="1">
              <a:latin typeface="Corbel"/>
              <a:cs typeface="Calibri"/>
            </a:endParaRPr>
          </a:p>
          <a:p>
            <a:pPr algn="ctr"/>
            <a:r>
              <a:rPr lang="en-US">
                <a:latin typeface="Corbel"/>
                <a:cs typeface="Calibri"/>
              </a:rPr>
              <a:t>These are just</a:t>
            </a:r>
            <a:r>
              <a:rPr lang="en-US" b="1">
                <a:latin typeface="Corbel"/>
                <a:cs typeface="Calibri"/>
              </a:rPr>
              <a:t> five</a:t>
            </a:r>
            <a:r>
              <a:rPr lang="en-US">
                <a:latin typeface="Corbel"/>
                <a:cs typeface="Calibri"/>
              </a:rPr>
              <a:t> of the most funded federal programs. It is vital to have an accurate count, because the census only happens every 10 years. This trickles down from federal to state; which effects everyone. </a:t>
            </a:r>
          </a:p>
          <a:p>
            <a:pPr algn="r"/>
            <a:r>
              <a:rPr lang="en-US" sz="1000">
                <a:latin typeface="Corbel"/>
                <a:cs typeface="Calibri"/>
              </a:rPr>
              <a:t>(Nora Gordon &amp; Krista O'Connell, McCourt School of Public Policy, 2019).</a:t>
            </a:r>
          </a:p>
          <a:p>
            <a:pPr algn="ctr"/>
            <a:endParaRPr lang="en-US">
              <a:latin typeface="Corbel"/>
              <a:cs typeface="Calibri"/>
            </a:endParaRPr>
          </a:p>
        </p:txBody>
      </p:sp>
      <p:sp>
        <p:nvSpPr>
          <p:cNvPr id="7" name="TextBox 6">
            <a:extLst>
              <a:ext uri="{FF2B5EF4-FFF2-40B4-BE49-F238E27FC236}">
                <a16:creationId xmlns:a16="http://schemas.microsoft.com/office/drawing/2014/main" id="{61532084-88A3-4613-BD50-D491319B49EB}"/>
              </a:ext>
            </a:extLst>
          </p:cNvPr>
          <p:cNvSpPr txBox="1"/>
          <p:nvPr/>
        </p:nvSpPr>
        <p:spPr>
          <a:xfrm>
            <a:off x="10854520" y="6521353"/>
            <a:ext cx="132156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Corbel"/>
                <a:cs typeface="Calibri"/>
              </a:rPr>
              <a:t>(AACTE.ORG, 2019)</a:t>
            </a:r>
            <a:endParaRPr lang="en-US">
              <a:cs typeface="Calibri"/>
            </a:endParaRPr>
          </a:p>
        </p:txBody>
      </p:sp>
    </p:spTree>
    <p:extLst>
      <p:ext uri="{BB962C8B-B14F-4D97-AF65-F5344CB8AC3E}">
        <p14:creationId xmlns:p14="http://schemas.microsoft.com/office/powerpoint/2010/main" val="216936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462588-A0CD-4AB2-AF74-D31B0A37C0F1}"/>
              </a:ext>
            </a:extLst>
          </p:cNvPr>
          <p:cNvSpPr>
            <a:spLocks noGrp="1"/>
          </p:cNvSpPr>
          <p:nvPr>
            <p:ph type="title"/>
          </p:nvPr>
        </p:nvSpPr>
        <p:spPr>
          <a:xfrm>
            <a:off x="1179226" y="826680"/>
            <a:ext cx="9833548" cy="1325563"/>
          </a:xfrm>
        </p:spPr>
        <p:txBody>
          <a:bodyPr>
            <a:normAutofit/>
          </a:bodyPr>
          <a:lstStyle/>
          <a:p>
            <a:pPr algn="ctr"/>
            <a:r>
              <a:rPr lang="en-US" sz="6000">
                <a:solidFill>
                  <a:srgbClr val="FFFFFF"/>
                </a:solidFill>
                <a:latin typeface="Corbel "/>
              </a:rPr>
              <a:t>Responding to The Census</a:t>
            </a:r>
            <a:endParaRPr lang="en-US" sz="4000">
              <a:solidFill>
                <a:srgbClr val="FFFFFF"/>
              </a:solidFill>
            </a:endParaRPr>
          </a:p>
        </p:txBody>
      </p:sp>
      <p:sp>
        <p:nvSpPr>
          <p:cNvPr id="3" name="Content Placeholder 2">
            <a:extLst>
              <a:ext uri="{FF2B5EF4-FFF2-40B4-BE49-F238E27FC236}">
                <a16:creationId xmlns:a16="http://schemas.microsoft.com/office/drawing/2014/main" id="{11F2E18D-C8C1-4C85-B296-4C7C26EC96C5}"/>
              </a:ext>
            </a:extLst>
          </p:cNvPr>
          <p:cNvSpPr>
            <a:spLocks noGrp="1"/>
          </p:cNvSpPr>
          <p:nvPr>
            <p:ph idx="1"/>
          </p:nvPr>
        </p:nvSpPr>
        <p:spPr>
          <a:xfrm>
            <a:off x="417226" y="2489720"/>
            <a:ext cx="11399880" cy="4440225"/>
          </a:xfrm>
        </p:spPr>
        <p:txBody>
          <a:bodyPr vert="horz" lIns="91440" tIns="45720" rIns="91440" bIns="45720" rtlCol="0" anchor="t">
            <a:normAutofit/>
          </a:bodyPr>
          <a:lstStyle/>
          <a:p>
            <a:pPr marL="0" indent="0" algn="ctr">
              <a:buNone/>
            </a:pPr>
            <a:r>
              <a:rPr lang="en-US" sz="1800">
                <a:solidFill>
                  <a:srgbClr val="000000"/>
                </a:solidFill>
                <a:latin typeface="Corbel "/>
                <a:cs typeface="Calibri" panose="020F0502020204030204"/>
              </a:rPr>
              <a:t>In </a:t>
            </a:r>
            <a:r>
              <a:rPr lang="en-US" sz="1800" b="1">
                <a:solidFill>
                  <a:srgbClr val="000000"/>
                </a:solidFill>
                <a:latin typeface="Corbel "/>
                <a:cs typeface="Calibri" panose="020F0502020204030204"/>
              </a:rPr>
              <a:t>March</a:t>
            </a:r>
            <a:r>
              <a:rPr lang="en-US" sz="1800">
                <a:solidFill>
                  <a:srgbClr val="000000"/>
                </a:solidFill>
                <a:latin typeface="Corbel "/>
                <a:cs typeface="Calibri" panose="020F0502020204030204"/>
              </a:rPr>
              <a:t> – Everyone will receive a postcard in the mail that will encourage them to respond online, phone or by mail. There will be 13 languages to choose from if you choose to respond online or on the phone. </a:t>
            </a:r>
            <a:endParaRPr lang="en-US"/>
          </a:p>
          <a:p>
            <a:pPr marL="0" indent="0" algn="ctr">
              <a:buNone/>
            </a:pPr>
            <a:endParaRPr lang="en-US" sz="1800">
              <a:solidFill>
                <a:srgbClr val="000000"/>
              </a:solidFill>
              <a:latin typeface="Corbel "/>
              <a:cs typeface="Calibri" panose="020F0502020204030204"/>
            </a:endParaRPr>
          </a:p>
          <a:p>
            <a:pPr marL="0" indent="0" algn="ctr">
              <a:buNone/>
            </a:pPr>
            <a:r>
              <a:rPr lang="en-US" sz="1800">
                <a:solidFill>
                  <a:srgbClr val="000000"/>
                </a:solidFill>
                <a:latin typeface="Corbel "/>
                <a:cs typeface="Calibri" panose="020F0502020204030204"/>
              </a:rPr>
              <a:t>In</a:t>
            </a:r>
            <a:r>
              <a:rPr lang="en-US" sz="1800" b="1">
                <a:solidFill>
                  <a:srgbClr val="000000"/>
                </a:solidFill>
                <a:latin typeface="Corbel "/>
                <a:cs typeface="Calibri" panose="020F0502020204030204"/>
              </a:rPr>
              <a:t> April</a:t>
            </a:r>
            <a:r>
              <a:rPr lang="en-US" sz="1800">
                <a:solidFill>
                  <a:srgbClr val="000000"/>
                </a:solidFill>
                <a:latin typeface="Corbel "/>
                <a:cs typeface="Calibri" panose="020F0502020204030204"/>
              </a:rPr>
              <a:t> – Reminders will be sent out to complete the census. If you still have not completed the census, you will receive a paper form of the census in your mail. Thus, census employees will begin visiting nursing homes, colleges/universities and other places where large groups of people may reside. </a:t>
            </a:r>
          </a:p>
          <a:p>
            <a:pPr marL="0" indent="0" algn="ctr">
              <a:buNone/>
            </a:pPr>
            <a:endParaRPr lang="en-US" sz="1800">
              <a:solidFill>
                <a:srgbClr val="000000"/>
              </a:solidFill>
              <a:latin typeface="Corbel "/>
              <a:cs typeface="Calibri" panose="020F0502020204030204"/>
            </a:endParaRPr>
          </a:p>
          <a:p>
            <a:pPr marL="0" indent="0" algn="ctr">
              <a:buNone/>
            </a:pPr>
            <a:r>
              <a:rPr lang="en-US" sz="1800">
                <a:solidFill>
                  <a:srgbClr val="000000"/>
                </a:solidFill>
                <a:latin typeface="Corbel "/>
                <a:cs typeface="Calibri" panose="020F0502020204030204"/>
              </a:rPr>
              <a:t>In </a:t>
            </a:r>
            <a:r>
              <a:rPr lang="en-US" sz="1800" b="1">
                <a:solidFill>
                  <a:srgbClr val="000000"/>
                </a:solidFill>
                <a:latin typeface="Corbel "/>
                <a:cs typeface="Calibri" panose="020F0502020204030204"/>
              </a:rPr>
              <a:t>May</a:t>
            </a:r>
            <a:r>
              <a:rPr lang="en-US" sz="1800">
                <a:solidFill>
                  <a:srgbClr val="000000"/>
                </a:solidFill>
                <a:latin typeface="Corbel "/>
                <a:cs typeface="Calibri" panose="020F0502020204030204"/>
              </a:rPr>
              <a:t> – If you still have not completed the census, Census Bureau employees will begin visiting the areas and homes of those individuals. Thus, they will highly recommend that you fill out the census in person with them. It should be noted that at this time, you can still complete the census online, over the phone or by mail until the end of this month. </a:t>
            </a:r>
          </a:p>
          <a:p>
            <a:pPr marL="0" indent="0" algn="ctr">
              <a:buNone/>
            </a:pPr>
            <a:endParaRPr lang="en-US" sz="1800">
              <a:solidFill>
                <a:srgbClr val="000000"/>
              </a:solidFill>
              <a:latin typeface="Corbel "/>
              <a:cs typeface="Calibri" panose="020F0502020204030204"/>
            </a:endParaRPr>
          </a:p>
          <a:p>
            <a:pPr marL="0" indent="0">
              <a:buNone/>
            </a:pPr>
            <a:r>
              <a:rPr lang="en-US" sz="1800">
                <a:solidFill>
                  <a:srgbClr val="000000"/>
                </a:solidFill>
                <a:latin typeface="Corbel "/>
                <a:cs typeface="Calibri" panose="020F0502020204030204"/>
              </a:rPr>
              <a:t>In </a:t>
            </a:r>
            <a:r>
              <a:rPr lang="en-US" sz="1800" b="1">
                <a:solidFill>
                  <a:srgbClr val="000000"/>
                </a:solidFill>
                <a:latin typeface="Corbel "/>
                <a:cs typeface="Calibri" panose="020F0502020204030204"/>
              </a:rPr>
              <a:t>July</a:t>
            </a:r>
            <a:r>
              <a:rPr lang="en-US" sz="1800">
                <a:solidFill>
                  <a:srgbClr val="000000"/>
                </a:solidFill>
                <a:latin typeface="Corbel "/>
                <a:cs typeface="Calibri" panose="020F0502020204030204"/>
              </a:rPr>
              <a:t> – Census employees will begin to cease their in-person visits by the end of this month. </a:t>
            </a:r>
            <a:endParaRPr lang="en-US">
              <a:cs typeface="Calibri" panose="020F0502020204030204"/>
            </a:endParaRPr>
          </a:p>
          <a:p>
            <a:pPr marL="0" indent="0" algn="r">
              <a:buNone/>
            </a:pPr>
            <a:r>
              <a:rPr lang="en-US" sz="1800">
                <a:solidFill>
                  <a:srgbClr val="000000"/>
                </a:solidFill>
                <a:latin typeface="Corbel "/>
                <a:cs typeface="Calibri" panose="020F0502020204030204"/>
              </a:rPr>
              <a:t>                                                                                                                                                                              </a:t>
            </a:r>
            <a:r>
              <a:rPr lang="en-US" sz="1000">
                <a:solidFill>
                  <a:srgbClr val="000000"/>
                </a:solidFill>
                <a:latin typeface="Corbel "/>
                <a:cs typeface="Calibri" panose="020F0502020204030204"/>
              </a:rPr>
              <a:t>(Chicago Census, 2019).</a:t>
            </a:r>
          </a:p>
        </p:txBody>
      </p:sp>
    </p:spTree>
    <p:extLst>
      <p:ext uri="{BB962C8B-B14F-4D97-AF65-F5344CB8AC3E}">
        <p14:creationId xmlns:p14="http://schemas.microsoft.com/office/powerpoint/2010/main" val="251887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6E23EB-1AC8-4932-804C-4A1230A44892}"/>
              </a:ext>
            </a:extLst>
          </p:cNvPr>
          <p:cNvSpPr>
            <a:spLocks noGrp="1"/>
          </p:cNvSpPr>
          <p:nvPr>
            <p:ph type="title"/>
          </p:nvPr>
        </p:nvSpPr>
        <p:spPr>
          <a:xfrm>
            <a:off x="798226" y="710263"/>
            <a:ext cx="10584964" cy="1325563"/>
          </a:xfrm>
        </p:spPr>
        <p:txBody>
          <a:bodyPr>
            <a:normAutofit/>
          </a:bodyPr>
          <a:lstStyle/>
          <a:p>
            <a:pPr algn="ctr"/>
            <a:r>
              <a:rPr lang="en-US" sz="6000">
                <a:solidFill>
                  <a:srgbClr val="FFFFFF"/>
                </a:solidFill>
                <a:latin typeface="Corbel"/>
                <a:cs typeface="Calibri Light"/>
              </a:rPr>
              <a:t>Common Census Misconceptions</a:t>
            </a:r>
          </a:p>
        </p:txBody>
      </p:sp>
      <p:sp>
        <p:nvSpPr>
          <p:cNvPr id="3" name="Content Placeholder 2">
            <a:extLst>
              <a:ext uri="{FF2B5EF4-FFF2-40B4-BE49-F238E27FC236}">
                <a16:creationId xmlns:a16="http://schemas.microsoft.com/office/drawing/2014/main" id="{BACA15BB-6B35-48B6-BE9D-CEAF3DE4F5C0}"/>
              </a:ext>
            </a:extLst>
          </p:cNvPr>
          <p:cNvSpPr>
            <a:spLocks noGrp="1"/>
          </p:cNvSpPr>
          <p:nvPr>
            <p:ph idx="1"/>
          </p:nvPr>
        </p:nvSpPr>
        <p:spPr>
          <a:xfrm>
            <a:off x="163226" y="2495489"/>
            <a:ext cx="11854964" cy="4310134"/>
          </a:xfrm>
        </p:spPr>
        <p:txBody>
          <a:bodyPr vert="horz" lIns="91440" tIns="45720" rIns="91440" bIns="45720" rtlCol="0" anchor="t">
            <a:normAutofit fontScale="92500" lnSpcReduction="10000"/>
          </a:bodyPr>
          <a:lstStyle/>
          <a:p>
            <a:pPr marL="0" indent="0" algn="ctr">
              <a:buNone/>
            </a:pPr>
            <a:r>
              <a:rPr lang="en-US" sz="1800" b="1">
                <a:latin typeface="Corbel"/>
                <a:ea typeface="+mn-lt"/>
                <a:cs typeface="+mn-lt"/>
              </a:rPr>
              <a:t>Myth 1</a:t>
            </a:r>
            <a:r>
              <a:rPr lang="en-US" sz="1800">
                <a:latin typeface="Corbel"/>
                <a:ea typeface="+mn-lt"/>
                <a:cs typeface="+mn-lt"/>
              </a:rPr>
              <a:t>: </a:t>
            </a:r>
            <a:r>
              <a:rPr lang="en-US" sz="1800" i="1">
                <a:latin typeface="Corbel"/>
                <a:ea typeface="+mn-lt"/>
                <a:cs typeface="+mn-lt"/>
              </a:rPr>
              <a:t>“If I don’t respond I won’t be counted” </a:t>
            </a:r>
            <a:r>
              <a:rPr lang="en-US" sz="1800">
                <a:latin typeface="Corbel"/>
                <a:ea typeface="+mn-lt"/>
                <a:cs typeface="+mn-lt"/>
              </a:rPr>
              <a:t>- </a:t>
            </a:r>
            <a:r>
              <a:rPr lang="en-US" sz="1800" b="1">
                <a:latin typeface="Corbel"/>
                <a:ea typeface="+mn-lt"/>
                <a:cs typeface="+mn-lt"/>
              </a:rPr>
              <a:t>Every</a:t>
            </a:r>
            <a:r>
              <a:rPr lang="en-US" sz="1800">
                <a:latin typeface="Corbel"/>
                <a:ea typeface="+mn-lt"/>
                <a:cs typeface="+mn-lt"/>
              </a:rPr>
              <a:t> household receives an invitation to participate in the census, pointing them to complete it online. They </a:t>
            </a:r>
            <a:r>
              <a:rPr lang="en-US" sz="1800" b="1">
                <a:latin typeface="Corbel"/>
                <a:ea typeface="+mn-lt"/>
                <a:cs typeface="+mn-lt"/>
              </a:rPr>
              <a:t>will</a:t>
            </a:r>
            <a:r>
              <a:rPr lang="en-US" sz="1800">
                <a:latin typeface="Corbel"/>
                <a:ea typeface="+mn-lt"/>
                <a:cs typeface="+mn-lt"/>
              </a:rPr>
              <a:t> then receive a paper questionnaire, with information how to complete it by phone. Census workers will make up to three attempts in person to gather information, even asking neighbors, mail carriers, and state and federal records if all else fails, which leads to underrepresentation.</a:t>
            </a:r>
            <a:endParaRPr lang="en-US" sz="1800">
              <a:cs typeface="Calibri" panose="020F0502020204030204"/>
            </a:endParaRPr>
          </a:p>
          <a:p>
            <a:pPr marL="0" indent="0" algn="ctr">
              <a:buNone/>
            </a:pPr>
            <a:endParaRPr lang="en-US" sz="1800">
              <a:latin typeface="Corbel"/>
              <a:ea typeface="+mn-lt"/>
              <a:cs typeface="+mn-lt"/>
            </a:endParaRPr>
          </a:p>
          <a:p>
            <a:pPr marL="0" indent="0" algn="ctr">
              <a:buNone/>
            </a:pPr>
            <a:r>
              <a:rPr lang="en-US" sz="1800" b="1">
                <a:latin typeface="Corbel"/>
                <a:ea typeface="+mn-lt"/>
                <a:cs typeface="+mn-lt"/>
              </a:rPr>
              <a:t>Myth 2</a:t>
            </a:r>
            <a:r>
              <a:rPr lang="en-US" sz="1800">
                <a:latin typeface="Corbel"/>
                <a:ea typeface="+mn-lt"/>
                <a:cs typeface="+mn-lt"/>
              </a:rPr>
              <a:t>: </a:t>
            </a:r>
            <a:r>
              <a:rPr lang="en-US" sz="1800" i="1">
                <a:latin typeface="Corbel"/>
                <a:ea typeface="+mn-lt"/>
                <a:cs typeface="+mn-lt"/>
              </a:rPr>
              <a:t>“My information will be shared”</a:t>
            </a:r>
            <a:r>
              <a:rPr lang="en-US" sz="1800">
                <a:latin typeface="Corbel"/>
                <a:ea typeface="+mn-lt"/>
                <a:cs typeface="+mn-lt"/>
              </a:rPr>
              <a:t> - The Census Bureau only keeps </a:t>
            </a:r>
            <a:r>
              <a:rPr lang="en-US" sz="1800" b="1">
                <a:latin typeface="Corbel"/>
                <a:ea typeface="+mn-lt"/>
                <a:cs typeface="+mn-lt"/>
              </a:rPr>
              <a:t>aggregate statistics</a:t>
            </a:r>
            <a:r>
              <a:rPr lang="en-US" sz="1800">
                <a:latin typeface="Corbel"/>
                <a:ea typeface="+mn-lt"/>
                <a:cs typeface="+mn-lt"/>
              </a:rPr>
              <a:t>, </a:t>
            </a:r>
            <a:r>
              <a:rPr lang="en-US" sz="1800" b="1">
                <a:latin typeface="Corbel"/>
                <a:ea typeface="+mn-lt"/>
                <a:cs typeface="+mn-lt"/>
              </a:rPr>
              <a:t>not individual records</a:t>
            </a:r>
            <a:r>
              <a:rPr lang="en-US" sz="1800">
                <a:latin typeface="Corbel"/>
                <a:ea typeface="+mn-lt"/>
                <a:cs typeface="+mn-lt"/>
              </a:rPr>
              <a:t>, to produce their census results. Census officials who share census data could receive a </a:t>
            </a:r>
            <a:r>
              <a:rPr lang="en-US" sz="1800" u="sng">
                <a:latin typeface="Corbel"/>
                <a:ea typeface="+mn-lt"/>
                <a:cs typeface="+mn-lt"/>
              </a:rPr>
              <a:t>minimum</a:t>
            </a:r>
            <a:r>
              <a:rPr lang="en-US" sz="1800">
                <a:latin typeface="Corbel"/>
                <a:ea typeface="+mn-lt"/>
                <a:cs typeface="+mn-lt"/>
              </a:rPr>
              <a:t> of</a:t>
            </a:r>
            <a:r>
              <a:rPr lang="en-US" sz="1800" b="1">
                <a:latin typeface="Corbel"/>
                <a:ea typeface="+mn-lt"/>
                <a:cs typeface="+mn-lt"/>
              </a:rPr>
              <a:t> 5 years imprisonment and/or $250,000. </a:t>
            </a:r>
            <a:r>
              <a:rPr lang="en-US" sz="1800">
                <a:latin typeface="Corbel"/>
                <a:ea typeface="+mn-lt"/>
                <a:cs typeface="+mn-lt"/>
              </a:rPr>
              <a:t>In accordance with Title 13, Census Bureau employees are bound by a lifetime contract to uphold the confidentiality of any data collected for the census regarding further employment.</a:t>
            </a:r>
            <a:endParaRPr lang="en-US" sz="1800" b="1">
              <a:solidFill>
                <a:srgbClr val="000000"/>
              </a:solidFill>
              <a:latin typeface="Corbel"/>
              <a:cs typeface="Calibri" panose="020F0502020204030204"/>
            </a:endParaRPr>
          </a:p>
          <a:p>
            <a:pPr marL="0" indent="0" algn="ctr">
              <a:buNone/>
            </a:pPr>
            <a:endParaRPr lang="en-US" sz="1800">
              <a:latin typeface="Corbel"/>
              <a:ea typeface="+mn-lt"/>
              <a:cs typeface="+mn-lt"/>
            </a:endParaRPr>
          </a:p>
          <a:p>
            <a:pPr marL="0" indent="0" algn="ctr">
              <a:buNone/>
            </a:pPr>
            <a:r>
              <a:rPr lang="en-US" sz="1800" b="1">
                <a:latin typeface="Corbel"/>
                <a:ea typeface="+mn-lt"/>
                <a:cs typeface="+mn-lt"/>
              </a:rPr>
              <a:t>Myth 3</a:t>
            </a:r>
            <a:r>
              <a:rPr lang="en-US" sz="1800">
                <a:latin typeface="Corbel"/>
                <a:ea typeface="+mn-lt"/>
                <a:cs typeface="+mn-lt"/>
              </a:rPr>
              <a:t>: </a:t>
            </a:r>
            <a:r>
              <a:rPr lang="en-US" sz="1800" i="1">
                <a:latin typeface="Corbel"/>
                <a:ea typeface="+mn-lt"/>
                <a:cs typeface="+mn-lt"/>
              </a:rPr>
              <a:t>“My information will be used against me” </a:t>
            </a:r>
            <a:r>
              <a:rPr lang="en-US" sz="1800">
                <a:latin typeface="Corbel"/>
                <a:ea typeface="+mn-lt"/>
                <a:cs typeface="+mn-lt"/>
              </a:rPr>
              <a:t>- A </a:t>
            </a:r>
            <a:r>
              <a:rPr lang="en-US" sz="1800" b="1">
                <a:latin typeface="Corbel"/>
                <a:ea typeface="+mn-lt"/>
                <a:cs typeface="+mn-lt"/>
              </a:rPr>
              <a:t>legitimate concern</a:t>
            </a:r>
            <a:r>
              <a:rPr lang="en-US" sz="1800">
                <a:latin typeface="Corbel"/>
                <a:ea typeface="+mn-lt"/>
                <a:cs typeface="+mn-lt"/>
              </a:rPr>
              <a:t>, since the 1940 census was used to put </a:t>
            </a:r>
            <a:r>
              <a:rPr lang="en-US" sz="1800" b="1">
                <a:latin typeface="Corbel"/>
                <a:ea typeface="+mn-lt"/>
                <a:cs typeface="+mn-lt"/>
              </a:rPr>
              <a:t>Japanese-Americans in internment camps in WWII</a:t>
            </a:r>
            <a:r>
              <a:rPr lang="en-US" sz="1800">
                <a:latin typeface="Corbel"/>
                <a:ea typeface="+mn-lt"/>
                <a:cs typeface="+mn-lt"/>
              </a:rPr>
              <a:t>. The Second War Powers ACT was</a:t>
            </a:r>
            <a:r>
              <a:rPr lang="en-US" sz="1800" u="sng">
                <a:latin typeface="Corbel"/>
                <a:ea typeface="+mn-lt"/>
                <a:cs typeface="+mn-lt"/>
              </a:rPr>
              <a:t> repealed</a:t>
            </a:r>
            <a:r>
              <a:rPr lang="en-US" sz="1800">
                <a:latin typeface="Corbel"/>
                <a:ea typeface="+mn-lt"/>
                <a:cs typeface="+mn-lt"/>
              </a:rPr>
              <a:t> after WWII, while further legal protections were added and strengthened through legislation passed in the </a:t>
            </a:r>
            <a:r>
              <a:rPr lang="en-US" sz="1800" b="1">
                <a:latin typeface="Corbel"/>
                <a:ea typeface="+mn-lt"/>
                <a:cs typeface="+mn-lt"/>
              </a:rPr>
              <a:t>50's and 70's</a:t>
            </a:r>
            <a:r>
              <a:rPr lang="en-US" sz="1800">
                <a:latin typeface="Corbel"/>
                <a:ea typeface="+mn-lt"/>
                <a:cs typeface="+mn-lt"/>
              </a:rPr>
              <a:t>. There is no citizenship question on the 2020 Census, information on the Census cannot be used to determine eligibility for government benefits, and at the U.S. Census bureau is prohibited from sharing personal data from any other government agency (FBI, CIA, ICE, etc...</a:t>
            </a:r>
            <a:r>
              <a:rPr lang="en-US" sz="1800">
                <a:latin typeface="Corbel"/>
                <a:cs typeface="Calibri" panose="020F0502020204030204"/>
              </a:rPr>
              <a:t>)</a:t>
            </a:r>
          </a:p>
          <a:p>
            <a:pPr marL="0" indent="0" algn="ctr">
              <a:buNone/>
            </a:pPr>
            <a:endParaRPr lang="en-US" sz="1000">
              <a:latin typeface="Corbel"/>
              <a:cs typeface="Calibri" panose="020F0502020204030204"/>
            </a:endParaRPr>
          </a:p>
          <a:p>
            <a:pPr marL="0" indent="0" algn="r">
              <a:buNone/>
            </a:pPr>
            <a:r>
              <a:rPr lang="en-US" sz="1000">
                <a:latin typeface="Corbel"/>
                <a:cs typeface="Calibri" panose="020F0502020204030204"/>
              </a:rPr>
              <a:t>(2020 Census Barriers, Attitudes and Motivators Survey, 2019; Census.gov, 2019;  statchatva.org, 2019; The Washington Post, 2018).</a:t>
            </a:r>
          </a:p>
          <a:p>
            <a:pPr algn="r"/>
            <a:endParaRPr lang="en-US" sz="1800">
              <a:latin typeface="Corbel"/>
              <a:cs typeface="Calibri" panose="020F0502020204030204"/>
            </a:endParaRPr>
          </a:p>
        </p:txBody>
      </p:sp>
    </p:spTree>
    <p:extLst>
      <p:ext uri="{BB962C8B-B14F-4D97-AF65-F5344CB8AC3E}">
        <p14:creationId xmlns:p14="http://schemas.microsoft.com/office/powerpoint/2010/main" val="28130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E1A0EC-01E1-445E-9BC2-D8BE127C54B7}"/>
              </a:ext>
            </a:extLst>
          </p:cNvPr>
          <p:cNvSpPr>
            <a:spLocks noGrp="1"/>
          </p:cNvSpPr>
          <p:nvPr>
            <p:ph type="title"/>
          </p:nvPr>
        </p:nvSpPr>
        <p:spPr>
          <a:xfrm>
            <a:off x="6237879" y="181089"/>
            <a:ext cx="5035485" cy="954484"/>
          </a:xfrm>
        </p:spPr>
        <p:txBody>
          <a:bodyPr vert="horz" lIns="91440" tIns="45720" rIns="91440" bIns="45720" rtlCol="0" anchor="ctr">
            <a:normAutofit/>
          </a:bodyPr>
          <a:lstStyle/>
          <a:p>
            <a:r>
              <a:rPr lang="en-US" sz="6000">
                <a:solidFill>
                  <a:srgbClr val="000000"/>
                </a:solidFill>
                <a:latin typeface="Corbel"/>
              </a:rPr>
              <a:t>Hard-to-Count</a:t>
            </a:r>
            <a:endParaRPr lang="en-US" sz="6000" kern="1200">
              <a:solidFill>
                <a:srgbClr val="000000"/>
              </a:solidFill>
              <a:latin typeface="Corbel"/>
            </a:endParaRPr>
          </a:p>
        </p:txBody>
      </p:sp>
      <p:sp>
        <p:nvSpPr>
          <p:cNvPr id="6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4" descr="A picture containing drawing&#10;&#10;Description generated with very high confidence">
            <a:extLst>
              <a:ext uri="{FF2B5EF4-FFF2-40B4-BE49-F238E27FC236}">
                <a16:creationId xmlns:a16="http://schemas.microsoft.com/office/drawing/2014/main" id="{D5666CA5-70F3-4A21-B48B-7193AD8A7C11}"/>
              </a:ext>
            </a:extLst>
          </p:cNvPr>
          <p:cNvPicPr>
            <a:picLocks noChangeAspect="1"/>
          </p:cNvPicPr>
          <p:nvPr/>
        </p:nvPicPr>
        <p:blipFill>
          <a:blip r:embed="rId3"/>
          <a:stretch>
            <a:fillRect/>
          </a:stretch>
        </p:blipFill>
        <p:spPr>
          <a:xfrm>
            <a:off x="429349" y="2480730"/>
            <a:ext cx="3661831" cy="1916739"/>
          </a:xfrm>
          <a:prstGeom prst="rect">
            <a:avLst/>
          </a:prstGeom>
        </p:spPr>
      </p:pic>
      <p:sp>
        <p:nvSpPr>
          <p:cNvPr id="4" name="TextBox 3">
            <a:extLst>
              <a:ext uri="{FF2B5EF4-FFF2-40B4-BE49-F238E27FC236}">
                <a16:creationId xmlns:a16="http://schemas.microsoft.com/office/drawing/2014/main" id="{E6C7548E-A141-4DF9-AA41-EEDDCDEC2B8C}"/>
              </a:ext>
            </a:extLst>
          </p:cNvPr>
          <p:cNvSpPr txBox="1"/>
          <p:nvPr/>
        </p:nvSpPr>
        <p:spPr>
          <a:xfrm>
            <a:off x="5227933" y="1216534"/>
            <a:ext cx="6804373" cy="539928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Aft>
                <a:spcPts val="600"/>
              </a:spcAft>
            </a:pPr>
            <a:endParaRPr lang="en-US">
              <a:solidFill>
                <a:srgbClr val="000000"/>
              </a:solidFill>
              <a:latin typeface="Corbel"/>
            </a:endParaRPr>
          </a:p>
          <a:p>
            <a:pPr algn="ctr">
              <a:lnSpc>
                <a:spcPct val="90000"/>
              </a:lnSpc>
              <a:spcAft>
                <a:spcPts val="600"/>
              </a:spcAft>
            </a:pPr>
            <a:r>
              <a:rPr lang="en-US">
                <a:solidFill>
                  <a:srgbClr val="000000"/>
                </a:solidFill>
                <a:latin typeface="Corbel"/>
              </a:rPr>
              <a:t>Hard-to-count is defined as </a:t>
            </a:r>
            <a:r>
              <a:rPr lang="en-US" u="sng">
                <a:solidFill>
                  <a:srgbClr val="000000"/>
                </a:solidFill>
                <a:latin typeface="Corbel"/>
              </a:rPr>
              <a:t>places</a:t>
            </a:r>
            <a:r>
              <a:rPr lang="en-US">
                <a:solidFill>
                  <a:srgbClr val="000000"/>
                </a:solidFill>
                <a:latin typeface="Corbel"/>
              </a:rPr>
              <a:t> and/or</a:t>
            </a:r>
            <a:r>
              <a:rPr lang="en-US" u="sng">
                <a:solidFill>
                  <a:srgbClr val="000000"/>
                </a:solidFill>
                <a:latin typeface="Corbel"/>
              </a:rPr>
              <a:t> populations of people</a:t>
            </a:r>
            <a:r>
              <a:rPr lang="en-US">
                <a:solidFill>
                  <a:srgbClr val="000000"/>
                </a:solidFill>
                <a:latin typeface="Corbel"/>
              </a:rPr>
              <a:t> within a 2010 census tract, where they exhibited much lower self-return rates of the census form.</a:t>
            </a:r>
            <a:endParaRPr lang="en-US">
              <a:cs typeface="Calibri"/>
            </a:endParaRPr>
          </a:p>
          <a:p>
            <a:pPr algn="ctr">
              <a:lnSpc>
                <a:spcPct val="90000"/>
              </a:lnSpc>
              <a:spcAft>
                <a:spcPts val="600"/>
              </a:spcAft>
            </a:pPr>
            <a:endParaRPr lang="en-US">
              <a:solidFill>
                <a:srgbClr val="000000"/>
              </a:solidFill>
              <a:latin typeface="Corbel"/>
            </a:endParaRPr>
          </a:p>
          <a:p>
            <a:pPr algn="ctr">
              <a:lnSpc>
                <a:spcPct val="90000"/>
              </a:lnSpc>
              <a:spcAft>
                <a:spcPts val="600"/>
              </a:spcAft>
            </a:pPr>
            <a:r>
              <a:rPr lang="en-US" b="1">
                <a:solidFill>
                  <a:srgbClr val="000000"/>
                </a:solidFill>
                <a:latin typeface="Corbel"/>
              </a:rPr>
              <a:t>Hard-to-Count populations of people include (but not limited to):</a:t>
            </a:r>
          </a:p>
          <a:p>
            <a:pPr algn="ctr">
              <a:lnSpc>
                <a:spcPct val="90000"/>
              </a:lnSpc>
              <a:spcAft>
                <a:spcPts val="600"/>
              </a:spcAft>
            </a:pPr>
            <a:endParaRPr lang="en-US">
              <a:solidFill>
                <a:srgbClr val="000000"/>
              </a:solidFill>
              <a:latin typeface="Corbel"/>
            </a:endParaRPr>
          </a:p>
          <a:p>
            <a:pPr algn="ctr">
              <a:lnSpc>
                <a:spcPct val="90000"/>
              </a:lnSpc>
              <a:spcAft>
                <a:spcPts val="600"/>
              </a:spcAft>
            </a:pPr>
            <a:r>
              <a:rPr lang="en-US">
                <a:solidFill>
                  <a:srgbClr val="000000"/>
                </a:solidFill>
                <a:latin typeface="Corbel"/>
              </a:rPr>
              <a:t>Veterans, Minority Communities, </a:t>
            </a:r>
            <a:r>
              <a:rPr lang="en-US" b="1">
                <a:solidFill>
                  <a:srgbClr val="000000"/>
                </a:solidFill>
                <a:latin typeface="Corbel"/>
              </a:rPr>
              <a:t>COLLEGE STUDENTS</a:t>
            </a:r>
            <a:r>
              <a:rPr lang="en-US">
                <a:solidFill>
                  <a:srgbClr val="000000"/>
                </a:solidFill>
                <a:latin typeface="Corbel"/>
              </a:rPr>
              <a:t>, Foreign-Born Illinois Residents (Documented and Undocumented), Rural Communities, Children under the age of 5, Homeless, Renters. </a:t>
            </a:r>
          </a:p>
          <a:p>
            <a:pPr algn="ctr">
              <a:lnSpc>
                <a:spcPct val="90000"/>
              </a:lnSpc>
              <a:spcAft>
                <a:spcPts val="600"/>
              </a:spcAft>
            </a:pPr>
            <a:endParaRPr lang="en-US">
              <a:solidFill>
                <a:srgbClr val="000000"/>
              </a:solidFill>
              <a:latin typeface="Corbel"/>
            </a:endParaRPr>
          </a:p>
          <a:p>
            <a:pPr algn="ctr">
              <a:lnSpc>
                <a:spcPct val="90000"/>
              </a:lnSpc>
              <a:spcAft>
                <a:spcPts val="600"/>
              </a:spcAft>
            </a:pPr>
            <a:r>
              <a:rPr lang="en-US" b="1">
                <a:solidFill>
                  <a:srgbClr val="000000"/>
                </a:solidFill>
                <a:latin typeface="Corbel"/>
              </a:rPr>
              <a:t>Hard-to-Count Areas include</a:t>
            </a:r>
            <a:r>
              <a:rPr lang="en-US">
                <a:solidFill>
                  <a:srgbClr val="000000"/>
                </a:solidFill>
                <a:latin typeface="Corbel"/>
              </a:rPr>
              <a:t>:</a:t>
            </a:r>
          </a:p>
          <a:p>
            <a:pPr algn="ctr">
              <a:lnSpc>
                <a:spcPct val="90000"/>
              </a:lnSpc>
              <a:spcAft>
                <a:spcPts val="600"/>
              </a:spcAft>
            </a:pPr>
            <a:endParaRPr lang="en-US">
              <a:solidFill>
                <a:srgbClr val="000000"/>
              </a:solidFill>
              <a:latin typeface="Corbel"/>
            </a:endParaRPr>
          </a:p>
          <a:p>
            <a:pPr algn="ctr">
              <a:lnSpc>
                <a:spcPct val="90000"/>
              </a:lnSpc>
              <a:spcAft>
                <a:spcPts val="600"/>
              </a:spcAft>
            </a:pPr>
            <a:r>
              <a:rPr lang="en-US">
                <a:solidFill>
                  <a:srgbClr val="000000"/>
                </a:solidFill>
                <a:latin typeface="Corbel"/>
              </a:rPr>
              <a:t>Apartment Buildings, Multi-Person Houses (Converted Houses to Apartments), College Towns &amp; Dorms. </a:t>
            </a:r>
          </a:p>
          <a:p>
            <a:pPr algn="ctr">
              <a:lnSpc>
                <a:spcPct val="90000"/>
              </a:lnSpc>
              <a:spcAft>
                <a:spcPts val="600"/>
              </a:spcAft>
            </a:pPr>
            <a:endParaRPr lang="en-US">
              <a:solidFill>
                <a:srgbClr val="000000"/>
              </a:solidFill>
              <a:latin typeface="Corbel"/>
            </a:endParaRPr>
          </a:p>
          <a:p>
            <a:pPr algn="r">
              <a:lnSpc>
                <a:spcPct val="90000"/>
              </a:lnSpc>
              <a:spcAft>
                <a:spcPts val="600"/>
              </a:spcAft>
            </a:pPr>
            <a:r>
              <a:rPr lang="en-US">
                <a:solidFill>
                  <a:srgbClr val="000000"/>
                </a:solidFill>
                <a:latin typeface="Corbel"/>
              </a:rPr>
              <a:t>                                         </a:t>
            </a:r>
            <a:r>
              <a:rPr lang="en-US" sz="1000">
                <a:solidFill>
                  <a:srgbClr val="000000"/>
                </a:solidFill>
                <a:latin typeface="Corbel"/>
              </a:rPr>
              <a:t> (Illinois Complete Count Commission, 2019; The Low Response Score (LRS): A Metric to Locate, Predict, and Manage Hard-to-Survey Populations, 2016).</a:t>
            </a:r>
            <a:endParaRPr lang="en-US" sz="1000">
              <a:latin typeface="Corbel"/>
            </a:endParaRPr>
          </a:p>
        </p:txBody>
      </p:sp>
    </p:spTree>
    <p:extLst>
      <p:ext uri="{BB962C8B-B14F-4D97-AF65-F5344CB8AC3E}">
        <p14:creationId xmlns:p14="http://schemas.microsoft.com/office/powerpoint/2010/main" val="30275401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Fellowship  Resource  Manual</vt:lpstr>
      <vt:lpstr>Who We Are and What We Do </vt:lpstr>
      <vt:lpstr>PowerPoint Presentation</vt:lpstr>
      <vt:lpstr>U.S. Census 2020</vt:lpstr>
      <vt:lpstr>Illinois Census </vt:lpstr>
      <vt:lpstr>Programs Affected By The Census</vt:lpstr>
      <vt:lpstr>Responding to The Census</vt:lpstr>
      <vt:lpstr>Common Census Misconceptions</vt:lpstr>
      <vt:lpstr>Hard-to-Count</vt:lpstr>
      <vt:lpstr>College Students</vt:lpstr>
      <vt:lpstr>Group Quarters </vt:lpstr>
      <vt:lpstr> Promoting The Census  On Campus </vt:lpstr>
      <vt:lpstr>Points  of  Contact</vt:lpstr>
      <vt:lpstr>In The Community </vt:lpstr>
      <vt:lpstr>Points  of  Contact</vt:lpstr>
      <vt:lpstr>      In Academia </vt:lpstr>
      <vt:lpstr>Helpful Resources </vt:lpstr>
      <vt:lpstr>Social Media </vt:lpstr>
      <vt:lpstr>You  Are  Not  Alone</vt:lpstr>
      <vt:lpstr>Action Plan: Fellows &amp; Facilitators</vt:lpstr>
      <vt:lpstr>PowerPoint Presentation</vt:lpstr>
      <vt:lpstr>Notes </vt:lpstr>
      <vt:lpstr>Notes </vt:lpstr>
      <vt:lpstr>Notes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2013-07-15T20:26:40Z</dcterms:created>
  <dcterms:modified xsi:type="dcterms:W3CDTF">2019-11-12T18:03:14Z</dcterms:modified>
</cp:coreProperties>
</file>